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097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🐍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 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Introduction to Python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31520" y="32918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34747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Basic Programming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📚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685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Agenda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46304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88720" y="146304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 คืออะไร / ใช้ทำอะไรได้บ้าง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0" y="1517904"/>
            <a:ext cx="777240" cy="292608"/>
          </a:xfrm>
          <a:prstGeom prst="roundRect">
            <a:avLst>
              <a:gd name="adj" fmla="val 15625"/>
            </a:avLst>
          </a:prstGeom>
          <a:solidFill>
            <a:srgbClr val="E8F5FA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0" y="1517904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Intro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190195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1938528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1938528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การติดตั้ง Python และ VS Code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858000" y="1993392"/>
            <a:ext cx="777240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0" y="1993392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Setup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23774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2414016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2414016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Variable และ Data Type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58000" y="2468880"/>
            <a:ext cx="877824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0" y="2468880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Basics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31520" y="2852928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2889504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88720" y="2889504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Operators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0" y="2944368"/>
            <a:ext cx="877824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</p:sp>
      <p:sp>
        <p:nvSpPr>
          <p:cNvPr id="23" name="Text 21"/>
          <p:cNvSpPr/>
          <p:nvPr/>
        </p:nvSpPr>
        <p:spPr>
          <a:xfrm>
            <a:off x="6858000" y="2944368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Basics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" y="3328416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3364992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188720" y="3364992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Control Structure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6858000" y="3419856"/>
            <a:ext cx="676656" cy="292608"/>
          </a:xfrm>
          <a:prstGeom prst="roundRect">
            <a:avLst>
              <a:gd name="adj" fmla="val 15625"/>
            </a:avLst>
          </a:prstGeom>
          <a:solidFill>
            <a:srgbClr val="E8DEEE"/>
          </a:solidFill>
          <a:ln/>
        </p:spPr>
      </p:sp>
      <p:sp>
        <p:nvSpPr>
          <p:cNvPr id="28" name="Text 26"/>
          <p:cNvSpPr/>
          <p:nvPr/>
        </p:nvSpPr>
        <p:spPr>
          <a:xfrm>
            <a:off x="6858000" y="3419856"/>
            <a:ext cx="676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Flow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31520" y="3803904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384048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1188720" y="384048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Input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858000" y="3895344"/>
            <a:ext cx="576072" cy="292608"/>
          </a:xfrm>
          <a:prstGeom prst="roundRect">
            <a:avLst>
              <a:gd name="adj" fmla="val 15625"/>
            </a:avLst>
          </a:prstGeom>
          <a:solidFill>
            <a:srgbClr val="FBE4E4"/>
          </a:solidFill>
          <a:ln/>
        </p:spPr>
      </p:sp>
      <p:sp>
        <p:nvSpPr>
          <p:cNvPr id="33" name="Text 31"/>
          <p:cNvSpPr/>
          <p:nvPr/>
        </p:nvSpPr>
        <p:spPr>
          <a:xfrm>
            <a:off x="6858000" y="3895344"/>
            <a:ext cx="576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I/O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31520" y="427939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4315968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7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188720" y="4315968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Function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6858000" y="4370832"/>
            <a:ext cx="676656" cy="292608"/>
          </a:xfrm>
          <a:prstGeom prst="roundRect">
            <a:avLst>
              <a:gd name="adj" fmla="val 15625"/>
            </a:avLst>
          </a:prstGeom>
          <a:solidFill>
            <a:srgbClr val="FEF3C7"/>
          </a:solidFill>
          <a:ln/>
        </p:spPr>
      </p:sp>
      <p:sp>
        <p:nvSpPr>
          <p:cNvPr id="38" name="Text 36"/>
          <p:cNvSpPr/>
          <p:nvPr/>
        </p:nvSpPr>
        <p:spPr>
          <a:xfrm>
            <a:off x="6858000" y="4370832"/>
            <a:ext cx="676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3726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Core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 คืออะไร?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High-level Interpreted Programming Language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High-level Language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8686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"ระดับสูง" = ใกล้เคียงภาษาคนมากกว่าภาษาเครื่อง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28016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Assembly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3474720" cy="1371600"/>
          </a:xfrm>
          <a:prstGeom prst="roundRect">
            <a:avLst>
              <a:gd name="adj" fmla="val 5333"/>
            </a:avLst>
          </a:prstGeom>
          <a:solidFill>
            <a:srgbClr val="F1F1E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9659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MOV AX, 5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MOV BX, 3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ADD AX, BX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937760" y="1463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937760" y="1828800"/>
            <a:ext cx="3474720" cy="1371600"/>
          </a:xfrm>
          <a:prstGeom prst="roundRect">
            <a:avLst>
              <a:gd name="adj" fmla="val 5333"/>
            </a:avLst>
          </a:prstGeom>
          <a:solidFill>
            <a:srgbClr val="F1F1EF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19659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print(5 + 3)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1520" y="3566160"/>
            <a:ext cx="7680960" cy="731520"/>
          </a:xfrm>
          <a:prstGeom prst="roundRect">
            <a:avLst>
              <a:gd name="adj" fmla="val 7500"/>
            </a:avLst>
          </a:prstGeom>
          <a:solidFill>
            <a:srgbClr val="E8F5FA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5661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💡  Python อ่านและเข้าใจง่ายกว่า — เหมาะสำหรับมือใหม่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Interpreted vs Compiled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0058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280160"/>
            <a:ext cx="3657600" cy="3017520"/>
          </a:xfrm>
          <a:prstGeom prst="roundRect">
            <a:avLst>
              <a:gd name="adj" fmla="val 2424"/>
            </a:avLst>
          </a:prstGeom>
          <a:solidFill>
            <a:srgbClr val="F7F6F3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463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Compiled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182880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C, C++, Java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" y="2194560"/>
            <a:ext cx="3108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237744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แปลงโค้ดทั้งหมดก่อน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แล้วจึงรันได้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📖 เหมือนแปลหนังสือทั้งเล่ม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54880" y="1280160"/>
            <a:ext cx="3657600" cy="3017520"/>
          </a:xfrm>
          <a:prstGeom prst="roundRect">
            <a:avLst>
              <a:gd name="adj" fmla="val 2424"/>
            </a:avLst>
          </a:prstGeom>
          <a:solidFill>
            <a:srgbClr val="E8F5FA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0" y="1463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Interpreted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029200" y="182880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Python, JavaScript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0" y="2194560"/>
            <a:ext cx="3108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0" y="237744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แปลและรันทีละบรรทัด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เห็นผลทันที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i="1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🗣️ เหมือนมีล่ามแปลทีละประโยค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 ใช้ทำอะไรได้บ้าง?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0058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28016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E8F5F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🌐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Web Dev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FastAPI, Django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474720" y="128016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DBEDDB"/>
          </a:solidFill>
          <a:ln/>
        </p:spPr>
      </p:sp>
      <p:sp>
        <p:nvSpPr>
          <p:cNvPr id="9" name="Text 7"/>
          <p:cNvSpPr/>
          <p:nvPr/>
        </p:nvSpPr>
        <p:spPr>
          <a:xfrm>
            <a:off x="361188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📊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611880" y="18745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Science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1188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Pandas, NumPy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17920" y="128016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E8DEEE"/>
          </a:solidFill>
          <a:ln/>
        </p:spPr>
      </p:sp>
      <p:sp>
        <p:nvSpPr>
          <p:cNvPr id="13" name="Text 11"/>
          <p:cNvSpPr/>
          <p:nvPr/>
        </p:nvSpPr>
        <p:spPr>
          <a:xfrm>
            <a:off x="635508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🤖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355080" y="18745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AI / ML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5508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TensorFlow, PyTorch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301752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ADEC9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⚙️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68680" y="3611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Automation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68680" y="39319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Selenium, Requests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474720" y="301752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BE4E4"/>
          </a:solidFill>
          <a:ln/>
        </p:spPr>
      </p:sp>
      <p:sp>
        <p:nvSpPr>
          <p:cNvPr id="21" name="Text 19"/>
          <p:cNvSpPr/>
          <p:nvPr/>
        </p:nvSpPr>
        <p:spPr>
          <a:xfrm>
            <a:off x="361188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🎮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3611880" y="3611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Game Dev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611880" y="39319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Pygame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217920" y="301752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FEF3C7"/>
          </a:solidFill>
          <a:ln/>
        </p:spPr>
      </p:sp>
      <p:sp>
        <p:nvSpPr>
          <p:cNvPr id="25" name="Text 23"/>
          <p:cNvSpPr/>
          <p:nvPr/>
        </p:nvSpPr>
        <p:spPr>
          <a:xfrm>
            <a:off x="635508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🔌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355080" y="36118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3726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IoT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355080" y="39319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Raspberry Pi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การติดตั้ง Python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 + VS Code + Extensions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ขั้นตอนการติดตั้ง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0058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📥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71600" y="1188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ติดตั้ง Python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371600" y="14813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python.org/downloads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371600" y="1828800"/>
            <a:ext cx="704088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9019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✅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71600" y="19019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ตรวจสอบ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71600" y="21945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--version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371600" y="2542032"/>
            <a:ext cx="704088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💻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71600" y="261518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ติดตั้ง VS Code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290779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code.visualstudio.com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371600" y="3255264"/>
            <a:ext cx="704088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3328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🧩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332841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Extensions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62102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+ Jupyter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371600" y="3968496"/>
            <a:ext cx="704088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4041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🚀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371600" y="404164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Hello World!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71600" y="433425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print("Hello World")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31520" y="4297680"/>
            <a:ext cx="7680960" cy="548640"/>
          </a:xfrm>
          <a:prstGeom prst="roundRect">
            <a:avLst>
              <a:gd name="adj" fmla="val 10000"/>
            </a:avLst>
          </a:prstGeom>
          <a:solidFill>
            <a:srgbClr val="FBE4E4"/>
          </a:solidFill>
          <a:ln/>
        </p:spPr>
      </p:sp>
      <p:sp>
        <p:nvSpPr>
          <p:cNvPr id="24" name="Text 22"/>
          <p:cNvSpPr/>
          <p:nvPr/>
        </p:nvSpPr>
        <p:spPr>
          <a:xfrm>
            <a:off x="1005840" y="429768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⚠️  Windows: ต้องติ๊ก "Add Python to PATH" ก่อนกด Install!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3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Variable &amp; Data Type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ตัวแปร และ ชนิดของข้อมูล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Variable (ตัวแปร)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8686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ตัวแปร = กล่องสำหรับเก็บข้อมูล ตั้งชื่อเพื่อเรียกใช้ภายหลัง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28016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4572000" cy="1280160"/>
          </a:xfrm>
          <a:prstGeom prst="roundRect">
            <a:avLst>
              <a:gd name="adj" fmla="val 5714"/>
            </a:avLst>
          </a:prstGeom>
          <a:solidFill>
            <a:srgbClr val="F1F1EF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60020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      = 10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    = "Bas"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is_open = True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926080"/>
            <a:ext cx="4572000" cy="502920"/>
          </a:xfrm>
          <a:prstGeom prst="roundRect">
            <a:avLst>
              <a:gd name="adj" fmla="val 10909"/>
            </a:avLst>
          </a:prstGeom>
          <a:solidFill>
            <a:srgbClr val="E8F5F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9260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💡  เครื่องหมาย = หมายถึง "กำหนดค่า" ไม่ใช่ "เท่ากับ"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760720" y="14630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กฎการตั้งชื่อ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760720" y="1828800"/>
            <a:ext cx="292608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60720" y="20116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ใช้ a-z, 0-9, _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760720" y="23774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ห้ามเริ่มด้วยตัวเลข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60720" y="27432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ห้ามใช้ช่องว่าง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60720" y="31089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ตัวใหญ่-เล็กต่างกัน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760720" y="34747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•  ใช้ snake_case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Data Types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1430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E8F5F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1430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737360" y="12161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737360" y="15270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จำนวนเต็ม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937760" y="11430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DBEDDB"/>
          </a:solidFill>
          <a:ln/>
        </p:spPr>
      </p:sp>
      <p:sp>
        <p:nvSpPr>
          <p:cNvPr id="9" name="Text 7"/>
          <p:cNvSpPr/>
          <p:nvPr/>
        </p:nvSpPr>
        <p:spPr>
          <a:xfrm>
            <a:off x="5120640" y="11430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float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43600" y="12161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1.75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0" y="15270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ทศนิยม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1520" y="20574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FADEC9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057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99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737360" y="21305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"Bas"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737360" y="24414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ข้อความ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937760" y="20574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E8DEEE"/>
          </a:solidFill>
          <a:ln/>
        </p:spPr>
      </p:sp>
      <p:sp>
        <p:nvSpPr>
          <p:cNvPr id="17" name="Text 15"/>
          <p:cNvSpPr/>
          <p:nvPr/>
        </p:nvSpPr>
        <p:spPr>
          <a:xfrm>
            <a:off x="5120640" y="20574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B59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943600" y="21305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True / False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943600" y="24414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ตรรกะ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1520" y="29718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E8F5FA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29718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list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737360" y="30449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["a", "b"]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737360" y="33558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รายการ (แก้ไขได้)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937760" y="29718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DBEDDB"/>
          </a:solidFill>
          <a:ln/>
        </p:spPr>
      </p:sp>
      <p:sp>
        <p:nvSpPr>
          <p:cNvPr id="25" name="Text 23"/>
          <p:cNvSpPr/>
          <p:nvPr/>
        </p:nvSpPr>
        <p:spPr>
          <a:xfrm>
            <a:off x="5120640" y="29718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tuple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943600" y="30449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(1, 2)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943600" y="33558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รายการ (แก้ไม่ได้)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31520" y="38862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FADEC9"/>
          </a:solidFill>
          <a:ln/>
        </p:spPr>
      </p:sp>
      <p:sp>
        <p:nvSpPr>
          <p:cNvPr id="29" name="Text 27"/>
          <p:cNvSpPr/>
          <p:nvPr/>
        </p:nvSpPr>
        <p:spPr>
          <a:xfrm>
            <a:off x="914400" y="38862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994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dict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737360" y="39593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{"k": "v"}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1737360" y="42702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key: value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937760" y="3886200"/>
            <a:ext cx="3840480" cy="731520"/>
          </a:xfrm>
          <a:prstGeom prst="roundRect">
            <a:avLst>
              <a:gd name="adj" fmla="val 7500"/>
            </a:avLst>
          </a:prstGeom>
          <a:solidFill>
            <a:srgbClr val="E8DEEE"/>
          </a:solidFill>
          <a:ln/>
        </p:spPr>
      </p:sp>
      <p:sp>
        <p:nvSpPr>
          <p:cNvPr id="33" name="Text 31"/>
          <p:cNvSpPr/>
          <p:nvPr/>
        </p:nvSpPr>
        <p:spPr>
          <a:xfrm>
            <a:off x="5120640" y="38862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B59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943600" y="395935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{"a", "b"}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943600" y="427024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ไม่ซ้ำ ไม่มีลำดับ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Operators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Arithmetic  /  Comparison  /  Logical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Arithmetic Operators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097280"/>
            <a:ext cx="7680960" cy="365760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Operator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828800" y="10972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ความหมาย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023360" y="1097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583680" y="10972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ผลลัพธ์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1508760"/>
            <a:ext cx="7680960" cy="438912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150876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828800" y="1508760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บวก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023360" y="150876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+ 3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583680" y="150876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31520" y="194767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194767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828800" y="1947672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ลบ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023360" y="194767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10 - 3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0" y="1947672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31520" y="2386584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2386584"/>
            <a:ext cx="7680960" cy="438912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2386584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828800" y="2386584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คูณ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023360" y="2386584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* 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583680" y="2386584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30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731520" y="2825496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2825496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828800" y="2825496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หาร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023360" y="2825496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3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583680" y="2825496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3.33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731520" y="3264408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31520" y="3264408"/>
            <a:ext cx="7680960" cy="438912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32" name="Text 30"/>
          <p:cNvSpPr/>
          <p:nvPr/>
        </p:nvSpPr>
        <p:spPr>
          <a:xfrm>
            <a:off x="731520" y="3264408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%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828800" y="3264408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หารเอาเศษ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023360" y="326440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10 % 3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583680" y="326440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731520" y="37033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370332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**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828800" y="3703320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ยกกำลัง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4023360" y="370332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** 3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583680" y="370332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1000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731520" y="414223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31520" y="4142232"/>
            <a:ext cx="7680960" cy="438912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43" name="Text 41"/>
          <p:cNvSpPr/>
          <p:nvPr/>
        </p:nvSpPr>
        <p:spPr>
          <a:xfrm>
            <a:off x="731520" y="414223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828800" y="4142232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หารปัดทิ้ง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4023360" y="414223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// 3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6583680" y="4142232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300" dirty="0"/>
          </a:p>
        </p:txBody>
      </p:sp>
      <p:sp>
        <p:nvSpPr>
          <p:cNvPr id="47" name="Shape 45"/>
          <p:cNvSpPr/>
          <p:nvPr/>
        </p:nvSpPr>
        <p:spPr>
          <a:xfrm>
            <a:off x="731520" y="4581144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Comparison &amp; Logical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1430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Comparison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ผลลัพธ์เป็น True / False เสมอ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18745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==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6304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เท่ากัน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2221992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!=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63040" y="22219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ไม่เท่ากัน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2569464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63040" y="256946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มากกว่า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20" y="2916936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63040" y="291693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น้อยกว่า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1520" y="3264408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&gt;=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63040" y="32644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มากกว่าหรือเท่ากับ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20" y="361188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&lt;=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63040" y="3611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น้อยกว่าหรือเท่ากับ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0" y="1143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Logical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0" y="1691640"/>
            <a:ext cx="3383280" cy="640080"/>
          </a:xfrm>
          <a:prstGeom prst="roundRect">
            <a:avLst>
              <a:gd name="adj" fmla="val 8571"/>
            </a:avLst>
          </a:prstGeom>
          <a:solidFill>
            <a:srgbClr val="F7F6F3"/>
          </a:solidFill>
          <a:ln/>
        </p:spPr>
      </p:sp>
      <p:sp>
        <p:nvSpPr>
          <p:cNvPr id="20" name="Text 18"/>
          <p:cNvSpPr/>
          <p:nvPr/>
        </p:nvSpPr>
        <p:spPr>
          <a:xfrm>
            <a:off x="5212080" y="169164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and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852160" y="169164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ทั้งคู่ต้องจริง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212080" y="20116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True and False → False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029200" y="2514600"/>
            <a:ext cx="3383280" cy="640080"/>
          </a:xfrm>
          <a:prstGeom prst="roundRect">
            <a:avLst>
              <a:gd name="adj" fmla="val 8571"/>
            </a:avLst>
          </a:prstGeom>
          <a:solidFill>
            <a:srgbClr val="F7F6F3"/>
          </a:solidFill>
          <a:ln/>
        </p:spPr>
      </p:sp>
      <p:sp>
        <p:nvSpPr>
          <p:cNvPr id="24" name="Text 22"/>
          <p:cNvSpPr/>
          <p:nvPr/>
        </p:nvSpPr>
        <p:spPr>
          <a:xfrm>
            <a:off x="5212080" y="25146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or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852160" y="2514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อย่างน้อยหนึ่งจริง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212080" y="28346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True or False → True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29200" y="3337560"/>
            <a:ext cx="3383280" cy="640080"/>
          </a:xfrm>
          <a:prstGeom prst="roundRect">
            <a:avLst>
              <a:gd name="adj" fmla="val 8571"/>
            </a:avLst>
          </a:prstGeom>
          <a:solidFill>
            <a:srgbClr val="F7F6F3"/>
          </a:solidFill>
          <a:ln/>
        </p:spPr>
      </p:sp>
      <p:sp>
        <p:nvSpPr>
          <p:cNvPr id="28" name="Text 26"/>
          <p:cNvSpPr/>
          <p:nvPr/>
        </p:nvSpPr>
        <p:spPr>
          <a:xfrm>
            <a:off x="5212080" y="333756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852160" y="33375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กลับค่า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212080" y="36576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 True → False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31520" y="4206240"/>
            <a:ext cx="7680960" cy="548640"/>
          </a:xfrm>
          <a:prstGeom prst="roundRect">
            <a:avLst>
              <a:gd name="adj" fmla="val 10000"/>
            </a:avLst>
          </a:prstGeom>
          <a:solidFill>
            <a:srgbClr val="FBE4E4"/>
          </a:solidFill>
          <a:ln/>
        </p:spPr>
      </p:sp>
      <p:sp>
        <p:nvSpPr>
          <p:cNvPr id="32" name="Text 30"/>
          <p:cNvSpPr/>
          <p:nvPr/>
        </p:nvSpPr>
        <p:spPr>
          <a:xfrm>
            <a:off x="1005840" y="420624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⚠️  ระวัง! x = 5 (กำหนดค่า) vs x == 5 (เปรียบเทียบ)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5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Control Structure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if  /  elif  /  else  /  for  /  while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if / elif / else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143000"/>
            <a:ext cx="4572000" cy="2377440"/>
          </a:xfrm>
          <a:prstGeom prst="roundRect">
            <a:avLst>
              <a:gd name="adj" fmla="val 3077"/>
            </a:avLst>
          </a:prstGeom>
          <a:solidFill>
            <a:srgbClr val="F1F1EF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280160"/>
            <a:ext cx="4206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เงื่อนไข: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# ทำเมื่อ True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elif เงื่อนไขอื่น: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# ทำเมื่อข้อแรก False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# ทำเมื่อไม่ตรงเลย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669280" y="1143000"/>
            <a:ext cx="2926080" cy="2377440"/>
          </a:xfrm>
          <a:prstGeom prst="roundRect">
            <a:avLst>
              <a:gd name="adj" fmla="val 3077"/>
            </a:avLst>
          </a:prstGeom>
          <a:solidFill>
            <a:srgbClr val="FBE4E4"/>
          </a:solidFill>
          <a:ln/>
        </p:spPr>
      </p:sp>
      <p:sp>
        <p:nvSpPr>
          <p:cNvPr id="7" name="Text 5"/>
          <p:cNvSpPr/>
          <p:nvPr/>
        </p:nvSpPr>
        <p:spPr>
          <a:xfrm>
            <a:off x="5852160" y="1234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⚠️ Indentation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852160" y="1645920"/>
            <a:ext cx="256032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852160" y="17830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ใช้การเยื้อง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(4 spaces) แทน { }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✅  if x &gt; 0: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4DAB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✅      print(x)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EB57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❌  if x &gt; 0: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EB575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❌  print(x)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3703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3931920"/>
            <a:ext cx="7680960" cy="1097280"/>
          </a:xfrm>
          <a:prstGeom prst="roundRect">
            <a:avLst>
              <a:gd name="adj" fmla="val 6667"/>
            </a:avLst>
          </a:prstGeom>
          <a:solidFill>
            <a:srgbClr val="F1F1EF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4069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 = 17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age &gt;= 18: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print("เข้าได้")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elif age &gt;= 15: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print("ต้องมีผู้ปกครอง")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print("เข้าไม่ได้")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Loop: for &amp; while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0972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for loop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รู้จำนวนรอบที่แน่นอน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731520" y="1783080"/>
            <a:ext cx="3840480" cy="2103120"/>
          </a:xfrm>
          <a:prstGeom prst="roundRect">
            <a:avLst>
              <a:gd name="adj" fmla="val 3478"/>
            </a:avLst>
          </a:prstGeom>
          <a:solidFill>
            <a:srgbClr val="F1F1E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92024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i in range(5):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print(i)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range(5)      → 0,1,2,3,4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range(1,6)    → 1,2,3,4,5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range(0,10,2) → 0,2,4,6,8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846320" y="10972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while loop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46320" y="1417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ไม่รู้จำนวนรอบ รู้เงื่อนไขหยุด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846320" y="1783080"/>
            <a:ext cx="3566160" cy="1554480"/>
          </a:xfrm>
          <a:prstGeom prst="roundRect">
            <a:avLst>
              <a:gd name="adj" fmla="val 4706"/>
            </a:avLst>
          </a:prstGeom>
          <a:solidFill>
            <a:srgbClr val="F1F1EF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0" y="192024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count = 5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while count &gt; 0: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print(count)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count -= 1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846320" y="3474720"/>
            <a:ext cx="3566160" cy="457200"/>
          </a:xfrm>
          <a:prstGeom prst="roundRect">
            <a:avLst>
              <a:gd name="adj" fmla="val 12000"/>
            </a:avLst>
          </a:prstGeom>
          <a:solidFill>
            <a:srgbClr val="FBE4E4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⚠️  Infinite Loop: Ctrl+C to stop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6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Input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การรับข้อมูลจากผู้ใช้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input()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143000"/>
            <a:ext cx="7680960" cy="868680"/>
          </a:xfrm>
          <a:prstGeom prst="roundRect">
            <a:avLst>
              <a:gd name="adj" fmla="val 8421"/>
            </a:avLst>
          </a:prstGeom>
          <a:solidFill>
            <a:srgbClr val="F1F1EF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28016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 = input("ชื่อของคุณ: ")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โปรแกรมหยุดรอผู้ใช้พิมพ์ → กด Enter → เก็บค่าในตัวแปร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2286000"/>
            <a:ext cx="7680960" cy="548640"/>
          </a:xfrm>
          <a:prstGeom prst="roundRect">
            <a:avLst>
              <a:gd name="adj" fmla="val 10000"/>
            </a:avLst>
          </a:prstGeom>
          <a:solidFill>
            <a:srgbClr val="FBE4E4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228600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⚠️  input() คืนค่าเป็น String เสมอ! ต้องแปลง type ก่อนคำนวณ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30632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การแปลง Type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3429000"/>
            <a:ext cx="7680960" cy="1097280"/>
          </a:xfrm>
          <a:prstGeom prst="roundRect">
            <a:avLst>
              <a:gd name="adj" fmla="val 6667"/>
            </a:avLst>
          </a:prstGeom>
          <a:solidFill>
            <a:srgbClr val="F1F1EF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5661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 = int(input("อายุ: "))       # → int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   = float(input("ส่วนสูง: "))  # → float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txt = str(42)                    # → "42"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400" kern="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Part 7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Function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83464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เขียนครั้งเดียว เรียกใช้ซ้ำ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Function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097280"/>
            <a:ext cx="4846320" cy="2286000"/>
          </a:xfrm>
          <a:prstGeom prst="roundRect">
            <a:avLst>
              <a:gd name="adj" fmla="val 3200"/>
            </a:avLst>
          </a:prstGeom>
          <a:solidFill>
            <a:srgbClr val="F1F1EF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234440"/>
            <a:ext cx="4480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function_name(param):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"""docstring"""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# logic here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result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เรียกใช้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7352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result = function_name(value)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943600" y="10972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ทำไมต้องใช้?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0" y="1463040"/>
            <a:ext cx="256032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0" y="16459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♻️  ไม่เขียนโค้ดซ้ำ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0" y="20574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🔧  แก้ไขที่เดียว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0" y="2468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👀  อ่านง่ายขึ้น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0" y="28803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🧩  แบ่งงานเป็นส่วนย่อย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3611880"/>
            <a:ext cx="7680960" cy="502920"/>
          </a:xfrm>
          <a:prstGeom prst="roundRect">
            <a:avLst>
              <a:gd name="adj" fmla="val 10909"/>
            </a:avLst>
          </a:prstGeom>
          <a:solidFill>
            <a:srgbClr val="E8F5FA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840" y="361188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💡  นิยามก่อน (def) → เรียกใช้ทีหลัง (call)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ตัวอย่าง: ระบบตัดเกรด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097280"/>
            <a:ext cx="7680960" cy="3200400"/>
          </a:xfrm>
          <a:prstGeom prst="roundRect">
            <a:avLst>
              <a:gd name="adj" fmla="val 2857"/>
            </a:avLst>
          </a:prstGeom>
          <a:solidFill>
            <a:srgbClr val="191919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280160"/>
            <a:ext cx="7132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2EAAD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</a:t>
            </a:r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F7C94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calculate_grade</a:t>
            </a:r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(score):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score &gt;= 80: return 'A'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elif score &gt;= 70: return 'B'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elif score &gt;= 60: return 'C'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elif score &gt;= 50: return 'D'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else: return 'F'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B4B4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เรียกใช้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show_result("Alice", 85)  # → A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E8E8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show_result("Bob",   72)  # → B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Summary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9601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143000"/>
            <a:ext cx="7680960" cy="475488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4300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280160" y="1143000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Python คืออะไร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931920" y="11430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High-level, Interpreted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132320" y="1252728"/>
            <a:ext cx="777240" cy="292608"/>
          </a:xfrm>
          <a:prstGeom prst="roundRect">
            <a:avLst>
              <a:gd name="adj" fmla="val 15625"/>
            </a:avLst>
          </a:prstGeom>
          <a:solidFill>
            <a:srgbClr val="E8F5F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0" y="1252728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EAADC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Intro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1520" y="164592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1673352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80160" y="1673352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การติดตั้ง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931920" y="167335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+ VS Code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132320" y="1783080"/>
            <a:ext cx="777240" cy="292608"/>
          </a:xfrm>
          <a:prstGeom prst="roundRect">
            <a:avLst>
              <a:gd name="adj" fmla="val 15625"/>
            </a:avLst>
          </a:prstGeom>
          <a:solidFill>
            <a:srgbClr val="DBEDDB"/>
          </a:solidFill>
          <a:ln/>
        </p:spPr>
      </p:sp>
      <p:sp>
        <p:nvSpPr>
          <p:cNvPr id="15" name="Text 13"/>
          <p:cNvSpPr/>
          <p:nvPr/>
        </p:nvSpPr>
        <p:spPr>
          <a:xfrm>
            <a:off x="7132320" y="178308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DAB9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Setup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" y="217627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203704"/>
            <a:ext cx="7680960" cy="475488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2203704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280160" y="2203704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Variable &amp; Data Type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931920" y="2203704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int, float, str, bool, list, dict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132320" y="2313432"/>
            <a:ext cx="877824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</p:sp>
      <p:sp>
        <p:nvSpPr>
          <p:cNvPr id="22" name="Text 20"/>
          <p:cNvSpPr/>
          <p:nvPr/>
        </p:nvSpPr>
        <p:spPr>
          <a:xfrm>
            <a:off x="7132320" y="2313432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Basics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31520" y="2706624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2734056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280160" y="2734056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Operators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931920" y="2734056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Arithmetic, Comparison, Logical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7132320" y="2843784"/>
            <a:ext cx="877824" cy="292608"/>
          </a:xfrm>
          <a:prstGeom prst="roundRect">
            <a:avLst>
              <a:gd name="adj" fmla="val 15625"/>
            </a:avLst>
          </a:prstGeom>
          <a:solidFill>
            <a:srgbClr val="FADEC9"/>
          </a:solidFill>
          <a:ln/>
        </p:spPr>
      </p:sp>
      <p:sp>
        <p:nvSpPr>
          <p:cNvPr id="28" name="Text 26"/>
          <p:cNvSpPr/>
          <p:nvPr/>
        </p:nvSpPr>
        <p:spPr>
          <a:xfrm>
            <a:off x="7132320" y="2843784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2994A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Basics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31520" y="3236976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31520" y="3264408"/>
            <a:ext cx="7680960" cy="475488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31" name="Text 29"/>
          <p:cNvSpPr/>
          <p:nvPr/>
        </p:nvSpPr>
        <p:spPr>
          <a:xfrm>
            <a:off x="731520" y="3264408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5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280160" y="3264408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Control Structure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3931920" y="326440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if/elif/else, for, while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7132320" y="3374136"/>
            <a:ext cx="676656" cy="292608"/>
          </a:xfrm>
          <a:prstGeom prst="roundRect">
            <a:avLst>
              <a:gd name="adj" fmla="val 15625"/>
            </a:avLst>
          </a:prstGeom>
          <a:solidFill>
            <a:srgbClr val="E8DEEE"/>
          </a:solidFill>
          <a:ln/>
        </p:spPr>
      </p:sp>
      <p:sp>
        <p:nvSpPr>
          <p:cNvPr id="35" name="Text 33"/>
          <p:cNvSpPr/>
          <p:nvPr/>
        </p:nvSpPr>
        <p:spPr>
          <a:xfrm>
            <a:off x="7132320" y="3374136"/>
            <a:ext cx="676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B59B6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Flow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731520" y="3767328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379476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6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1280160" y="3794760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Input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3931920" y="379476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input(), type conversion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7132320" y="3904488"/>
            <a:ext cx="576072" cy="292608"/>
          </a:xfrm>
          <a:prstGeom prst="roundRect">
            <a:avLst>
              <a:gd name="adj" fmla="val 15625"/>
            </a:avLst>
          </a:prstGeom>
          <a:solidFill>
            <a:srgbClr val="FBE4E4"/>
          </a:solidFill>
          <a:ln/>
        </p:spPr>
      </p:sp>
      <p:sp>
        <p:nvSpPr>
          <p:cNvPr id="41" name="Text 39"/>
          <p:cNvSpPr/>
          <p:nvPr/>
        </p:nvSpPr>
        <p:spPr>
          <a:xfrm>
            <a:off x="7132320" y="3904488"/>
            <a:ext cx="576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B5757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I/O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31520" y="429768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31520" y="4325112"/>
            <a:ext cx="7680960" cy="475488"/>
          </a:xfrm>
          <a:prstGeom prst="rect">
            <a:avLst/>
          </a:prstGeom>
          <a:solidFill>
            <a:srgbClr val="F7F6F3"/>
          </a:solidFill>
          <a:ln/>
        </p:spPr>
      </p:sp>
      <p:sp>
        <p:nvSpPr>
          <p:cNvPr id="44" name="Text 42"/>
          <p:cNvSpPr/>
          <p:nvPr/>
        </p:nvSpPr>
        <p:spPr>
          <a:xfrm>
            <a:off x="731520" y="4325112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7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1280160" y="4325112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Function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3931920" y="4325112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8777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def, parameter, return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7132320" y="4434840"/>
            <a:ext cx="676656" cy="292608"/>
          </a:xfrm>
          <a:prstGeom prst="roundRect">
            <a:avLst>
              <a:gd name="adj" fmla="val 15625"/>
            </a:avLst>
          </a:prstGeom>
          <a:solidFill>
            <a:srgbClr val="FEF3C7"/>
          </a:solidFill>
          <a:ln/>
        </p:spPr>
      </p:sp>
      <p:sp>
        <p:nvSpPr>
          <p:cNvPr id="48" name="Text 46"/>
          <p:cNvSpPr/>
          <p:nvPr/>
        </p:nvSpPr>
        <p:spPr>
          <a:xfrm>
            <a:off x="7132320" y="4434840"/>
            <a:ext cx="676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3726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Core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31520" y="4828032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0972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dirty="0">
                <a:solidFill>
                  <a:srgbClr val="00000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🚀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37352F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Happy Coding!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265176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87774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ลงมือเขียนโค้ดจริงๆ คือการเรียนรู้ที่ดีที่สุด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3291840"/>
            <a:ext cx="7680960" cy="0"/>
          </a:xfrm>
          <a:prstGeom prst="line">
            <a:avLst/>
          </a:prstGeom>
          <a:noFill/>
          <a:ln w="12700">
            <a:solidFill>
              <a:srgbClr val="E9E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352044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4B4B0"/>
                </a:solidFill>
                <a:latin typeface="Prompt" pitchFamily="34" charset="0"/>
                <a:ea typeface="Prompt" pitchFamily="34" charset="-122"/>
                <a:cs typeface="Prompt" pitchFamily="34" charset="-120"/>
              </a:rPr>
              <a:t>Next →  Data Structures  →  String Methods  →  File I/O  →  Error Handling  →  OOP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101</dc:title>
  <dc:subject>PptxGenJS Presentation</dc:subject>
  <dc:creator>Python 101</dc:creator>
  <cp:lastModifiedBy>Python 101</cp:lastModifiedBy>
  <cp:revision>1</cp:revision>
  <dcterms:created xsi:type="dcterms:W3CDTF">2026-03-22T20:23:21Z</dcterms:created>
  <dcterms:modified xsi:type="dcterms:W3CDTF">2026-03-22T20:23:21Z</dcterms:modified>
</cp:coreProperties>
</file>