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C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0" y="-2286000"/>
            <a:ext cx="8229600" cy="8229600"/>
          </a:xfrm>
          <a:prstGeom prst="ellipse">
            <a:avLst/>
          </a:prstGeom>
          <a:solidFill>
            <a:srgbClr val="00C8E8">
              <a:alpha val="4000"/>
            </a:srgbClr>
          </a:solidFill>
          <a:ln w="12700">
            <a:solidFill>
              <a:srgbClr val="00C8E8">
                <a:alpha val="1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3200400" y="1371600"/>
            <a:ext cx="6400800" cy="6400800"/>
          </a:xfrm>
          <a:prstGeom prst="ellipse">
            <a:avLst/>
          </a:prstGeom>
          <a:solidFill>
            <a:srgbClr val="9B72FF">
              <a:alpha val="4000"/>
            </a:srgbClr>
          </a:solidFill>
          <a:ln w="12700">
            <a:solidFill>
              <a:srgbClr val="9B72FF">
                <a:alpha val="1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234440"/>
            <a:ext cx="2194560" cy="274320"/>
          </a:xfrm>
          <a:prstGeom prst="rect">
            <a:avLst/>
          </a:prstGeom>
          <a:solidFill>
            <a:srgbClr val="00C8E8">
              <a:alpha val="18000"/>
            </a:srgbClr>
          </a:solidFill>
          <a:ln w="6350">
            <a:solidFill>
              <a:srgbClr val="00C8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12344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spc="200" kern="0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MANAGEMENT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1600200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2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</a:t>
            </a:r>
            <a:endParaRPr lang="en-US" sz="6200" dirty="0"/>
          </a:p>
        </p:txBody>
      </p:sp>
      <p:sp>
        <p:nvSpPr>
          <p:cNvPr id="8" name="Text 6"/>
          <p:cNvSpPr/>
          <p:nvPr/>
        </p:nvSpPr>
        <p:spPr>
          <a:xfrm>
            <a:off x="457200" y="248716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2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  PM Tech</a:t>
            </a:r>
            <a:endParaRPr lang="en-US" sz="6200" dirty="0"/>
          </a:p>
        </p:txBody>
      </p:sp>
      <p:sp>
        <p:nvSpPr>
          <p:cNvPr id="9" name="Text 7"/>
          <p:cNvSpPr/>
          <p:nvPr/>
        </p:nvSpPr>
        <p:spPr>
          <a:xfrm>
            <a:off x="457200" y="3566160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สรุปโครงสร้างและ Workflow ฉบับสมบูรณ์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45994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spc="100" kern="0" dirty="0">
                <a:solidFill>
                  <a:srgbClr val="1A2B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 ·  Team Structure  ·  Sync Points  ·  Key Skills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0" y="5106924"/>
            <a:ext cx="9144000" cy="36576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C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ความแตกต่าง: PM Biz vs PM Tech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57200" y="67665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Two roles, one goal — delivered differently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969264"/>
            <a:ext cx="8229600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240280" y="1078992"/>
            <a:ext cx="2788920" cy="384048"/>
          </a:xfrm>
          <a:prstGeom prst="rect">
            <a:avLst/>
          </a:prstGeom>
          <a:solidFill>
            <a:srgbClr val="00C8E8">
              <a:alpha val="82000"/>
            </a:srgbClr>
          </a:solidFill>
          <a:ln w="10160">
            <a:solidFill>
              <a:srgbClr val="00C8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240280" y="1078992"/>
            <a:ext cx="2788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212080" y="1078992"/>
            <a:ext cx="3474720" cy="384048"/>
          </a:xfrm>
          <a:prstGeom prst="rect">
            <a:avLst/>
          </a:prstGeom>
          <a:solidFill>
            <a:srgbClr val="9B72FF">
              <a:alpha val="82000"/>
            </a:srgbClr>
          </a:solidFill>
          <a:ln w="10160">
            <a:solidFill>
              <a:srgbClr val="9B72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12080" y="1078992"/>
            <a:ext cx="3474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TECH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1490472"/>
            <a:ext cx="8229600" cy="484632"/>
          </a:xfrm>
          <a:prstGeom prst="rect">
            <a:avLst/>
          </a:prstGeom>
          <a:solidFill>
            <a:srgbClr val="0B1520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0352" y="1508760"/>
            <a:ext cx="16459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บทบาทหลัก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304288" y="1508760"/>
            <a:ext cx="274320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สะพานบริษัท ↔ ลูกค้า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257800" y="1508760"/>
            <a:ext cx="338328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กาวยึดทีม Internal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7200" y="1993392"/>
            <a:ext cx="8229600" cy="484632"/>
          </a:xfrm>
          <a:prstGeom prst="rect">
            <a:avLst/>
          </a:prstGeom>
          <a:solidFill>
            <a:srgbClr val="09101C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0352" y="2011680"/>
            <a:ext cx="16459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คู่สนทนา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304288" y="2011680"/>
            <a:ext cx="274320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ลูกค้า, Stakeholder ภายนอก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257800" y="2011680"/>
            <a:ext cx="338328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Dev, Designer, QA, Analyst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457200" y="2496312"/>
            <a:ext cx="8229600" cy="484632"/>
          </a:xfrm>
          <a:prstGeom prst="rect">
            <a:avLst/>
          </a:prstGeom>
          <a:solidFill>
            <a:srgbClr val="0B1520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0352" y="2514600"/>
            <a:ext cx="16459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โฟกัส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2304288" y="2514600"/>
            <a:ext cx="274320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ความต้องการ &amp; ความพึงพอใจลูกค้า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257800" y="2514600"/>
            <a:ext cx="338328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Timeline, Resource, Feasibility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2999232"/>
            <a:ext cx="8229600" cy="484632"/>
          </a:xfrm>
          <a:prstGeom prst="rect">
            <a:avLst/>
          </a:prstGeom>
          <a:solidFill>
            <a:srgbClr val="09101C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30352" y="3017520"/>
            <a:ext cx="16459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ภาษา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2304288" y="3017520"/>
            <a:ext cx="274320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Business Language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257800" y="3017520"/>
            <a:ext cx="338328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Technical, Agile / Scrum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57200" y="3502152"/>
            <a:ext cx="8229600" cy="484632"/>
          </a:xfrm>
          <a:prstGeom prst="rect">
            <a:avLst/>
          </a:prstGeom>
          <a:solidFill>
            <a:srgbClr val="0B1520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30352" y="3520440"/>
            <a:ext cx="16459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2304288" y="3520440"/>
            <a:ext cx="274320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BRD, Proposal, Meeting Notes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257800" y="3520440"/>
            <a:ext cx="338328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Sprint Plan, Backlog, Status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005072"/>
            <a:ext cx="8229600" cy="484632"/>
          </a:xfrm>
          <a:prstGeom prst="rect">
            <a:avLst/>
          </a:prstGeom>
          <a:solidFill>
            <a:srgbClr val="09101C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30352" y="4023360"/>
            <a:ext cx="16459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วัดสำเร็จ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2304288" y="4023360"/>
            <a:ext cx="274320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ลูกค้า Happy, ได้งานใหม่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257800" y="4023360"/>
            <a:ext cx="338328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ส่งตรง Deadline, Bug น้อย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7200" y="4507992"/>
            <a:ext cx="8229600" cy="484632"/>
          </a:xfrm>
          <a:prstGeom prst="rect">
            <a:avLst/>
          </a:prstGeom>
          <a:solidFill>
            <a:srgbClr val="0B1520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30352" y="4526280"/>
            <a:ext cx="16459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2304288" y="4526280"/>
            <a:ext cx="274320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Scope Creep จากลูกค้า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257800" y="4526280"/>
            <a:ext cx="3383280" cy="448056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Scope Creep จาก Estimate ผิด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C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โครงสร้างทีม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57200" y="67665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Biz Department &amp; Tech Department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969264"/>
            <a:ext cx="8229600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1078992"/>
            <a:ext cx="3977640" cy="347472"/>
          </a:xfrm>
          <a:prstGeom prst="rect">
            <a:avLst/>
          </a:prstGeom>
          <a:solidFill>
            <a:srgbClr val="00C8E8">
              <a:alpha val="18000"/>
            </a:srgbClr>
          </a:solidFill>
          <a:ln w="10160">
            <a:solidFill>
              <a:srgbClr val="00C8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78992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BIZ DEPARTMENT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0040" y="1490472"/>
            <a:ext cx="3977640" cy="804672"/>
          </a:xfrm>
          <a:prstGeom prst="rect">
            <a:avLst/>
          </a:prstGeom>
          <a:solidFill>
            <a:srgbClr val="0E1726"/>
          </a:solidFill>
          <a:ln w="6350">
            <a:solidFill>
              <a:srgbClr val="1E30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0040" y="1490472"/>
            <a:ext cx="54864" cy="804672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1545336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1819656"/>
            <a:ext cx="3749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Prospecting ลูกค้า — cold call, referral, event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20040" y="2359152"/>
            <a:ext cx="3977640" cy="804672"/>
          </a:xfrm>
          <a:prstGeom prst="rect">
            <a:avLst/>
          </a:prstGeom>
          <a:solidFill>
            <a:srgbClr val="0E1726"/>
          </a:solidFill>
          <a:ln w="6350">
            <a:solidFill>
              <a:srgbClr val="1E30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0040" y="2359152"/>
            <a:ext cx="54864" cy="804672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414016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Pre-sales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2688336"/>
            <a:ext cx="3749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Qualify lead, วิเคราะห์ scope, ทำ costsheet &amp; effort estimate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20040" y="3227832"/>
            <a:ext cx="3977640" cy="804672"/>
          </a:xfrm>
          <a:prstGeom prst="rect">
            <a:avLst/>
          </a:prstGeom>
          <a:solidFill>
            <a:srgbClr val="0E1726"/>
          </a:solidFill>
          <a:ln w="6350">
            <a:solidFill>
              <a:srgbClr val="1E306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0040" y="3227832"/>
            <a:ext cx="54864" cy="804672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282696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BD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3557016"/>
            <a:ext cx="3749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ออกแบบ business solution, present &amp; negotiate กับลูกค้า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20040" y="4096512"/>
            <a:ext cx="3977640" cy="804672"/>
          </a:xfrm>
          <a:prstGeom prst="rect">
            <a:avLst/>
          </a:prstGeom>
          <a:solidFill>
            <a:srgbClr val="0E1726"/>
          </a:solidFill>
          <a:ln w="6350">
            <a:solidFill>
              <a:srgbClr val="1E30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20040" y="4096512"/>
            <a:ext cx="54864" cy="804672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4151376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4425696"/>
            <a:ext cx="3749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ประสานงานลูกค้า, manage expectation, รับ/ส่งงานระหว่าง 2 ฝั่ง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72000" y="1078992"/>
            <a:ext cx="4251960" cy="347472"/>
          </a:xfrm>
          <a:prstGeom prst="rect">
            <a:avLst/>
          </a:prstGeom>
          <a:solidFill>
            <a:srgbClr val="9B72FF">
              <a:alpha val="18000"/>
            </a:srgbClr>
          </a:solidFill>
          <a:ln w="10160">
            <a:solidFill>
              <a:srgbClr val="9B72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0" y="1078992"/>
            <a:ext cx="4251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9B7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DEPARTMENT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572000" y="1490472"/>
            <a:ext cx="4251960" cy="640080"/>
          </a:xfrm>
          <a:prstGeom prst="rect">
            <a:avLst/>
          </a:prstGeom>
          <a:solidFill>
            <a:srgbClr val="0E1726"/>
          </a:solidFill>
          <a:ln w="6350">
            <a:solidFill>
              <a:srgbClr val="1E306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72000" y="1490472"/>
            <a:ext cx="54864" cy="64008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690872" y="1536192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Analyst (BA/SA)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690872" y="1801368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เก็บ requirement จากลูกค้า, เขียน spec &amp; feasibility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572000" y="2185416"/>
            <a:ext cx="4251960" cy="640080"/>
          </a:xfrm>
          <a:prstGeom prst="rect">
            <a:avLst/>
          </a:prstGeom>
          <a:solidFill>
            <a:srgbClr val="0E1726"/>
          </a:solidFill>
          <a:ln w="6350">
            <a:solidFill>
              <a:srgbClr val="1E306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572000" y="2185416"/>
            <a:ext cx="54864" cy="64008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690872" y="2231136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UX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690872" y="2496312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Wireframe, prototype, UI kit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572000" y="2880360"/>
            <a:ext cx="4251960" cy="640080"/>
          </a:xfrm>
          <a:prstGeom prst="rect">
            <a:avLst/>
          </a:prstGeom>
          <a:solidFill>
            <a:srgbClr val="0E1726"/>
          </a:solidFill>
          <a:ln w="6350">
            <a:solidFill>
              <a:srgbClr val="1E306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572000" y="2880360"/>
            <a:ext cx="54864" cy="64008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690872" y="292608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690872" y="3191256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Coding, feature development, infra setup, API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572000" y="3575304"/>
            <a:ext cx="4251960" cy="640080"/>
          </a:xfrm>
          <a:prstGeom prst="rect">
            <a:avLst/>
          </a:prstGeom>
          <a:solidFill>
            <a:srgbClr val="0E1726"/>
          </a:solidFill>
          <a:ln w="6350">
            <a:solidFill>
              <a:srgbClr val="1E306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572000" y="3575304"/>
            <a:ext cx="54864" cy="64008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690872" y="362102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4690872" y="3886200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Functional, regression, performance testing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4572000" y="4270248"/>
            <a:ext cx="4251960" cy="640080"/>
          </a:xfrm>
          <a:prstGeom prst="rect">
            <a:avLst/>
          </a:prstGeom>
          <a:solidFill>
            <a:srgbClr val="0E1726"/>
          </a:solidFill>
          <a:ln w="6350">
            <a:solidFill>
              <a:srgbClr val="1E306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572000" y="4270248"/>
            <a:ext cx="54864" cy="64008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690872" y="4315968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Tech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4690872" y="4581144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Track งานทีม internal, sprint planning, unblock blocker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C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Workflow — 10 เฟส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57200" y="67665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จากการเปิดลีดจนถึงหลังส่งมอบงาน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969264"/>
            <a:ext cx="8229600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97280"/>
            <a:ext cx="1572768" cy="1444752"/>
          </a:xfrm>
          <a:prstGeom prst="rect">
            <a:avLst/>
          </a:prstGeom>
          <a:solidFill>
            <a:srgbClr val="0E1726"/>
          </a:solidFill>
          <a:ln w="7620">
            <a:solidFill>
              <a:srgbClr val="00C8E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097280"/>
            <a:ext cx="1572768" cy="4572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1261872"/>
            <a:ext cx="603504" cy="603504"/>
          </a:xfrm>
          <a:prstGeom prst="ellipse">
            <a:avLst/>
          </a:prstGeom>
          <a:solidFill>
            <a:srgbClr val="00C8E8">
              <a:alpha val="80000"/>
            </a:srgbClr>
          </a:solidFill>
          <a:ln w="6350">
            <a:solidFill>
              <a:srgbClr val="00C8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41832" y="126187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30352" y="1938528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เปิดลีด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12064" y="230428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Sales + Pre-sales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2121408" y="1097280"/>
            <a:ext cx="1572768" cy="1444752"/>
          </a:xfrm>
          <a:prstGeom prst="rect">
            <a:avLst/>
          </a:prstGeom>
          <a:solidFill>
            <a:srgbClr val="0E1726"/>
          </a:solidFill>
          <a:ln w="7620">
            <a:solidFill>
              <a:srgbClr val="00C8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121408" y="1097280"/>
            <a:ext cx="1572768" cy="4572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606040" y="1261872"/>
            <a:ext cx="603504" cy="603504"/>
          </a:xfrm>
          <a:prstGeom prst="ellipse">
            <a:avLst/>
          </a:prstGeom>
          <a:solidFill>
            <a:srgbClr val="00C8E8">
              <a:alpha val="80000"/>
            </a:srgbClr>
          </a:solidFill>
          <a:ln w="6350">
            <a:solidFill>
              <a:srgbClr val="00C8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606040" y="126187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2194560" y="1938528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วิเคราะห์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176272" y="230428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Pre-sales + BD + Analyst</a:t>
            </a:r>
            <a:endParaRPr lang="en-US" sz="750" dirty="0"/>
          </a:p>
        </p:txBody>
      </p:sp>
      <p:sp>
        <p:nvSpPr>
          <p:cNvPr id="18" name="Shape 16"/>
          <p:cNvSpPr/>
          <p:nvPr/>
        </p:nvSpPr>
        <p:spPr>
          <a:xfrm>
            <a:off x="3785616" y="1097280"/>
            <a:ext cx="1572768" cy="1444752"/>
          </a:xfrm>
          <a:prstGeom prst="rect">
            <a:avLst/>
          </a:prstGeom>
          <a:solidFill>
            <a:srgbClr val="0E1726"/>
          </a:solidFill>
          <a:ln w="7620">
            <a:solidFill>
              <a:srgbClr val="00C8E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85616" y="1097280"/>
            <a:ext cx="1572768" cy="4572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270248" y="1261872"/>
            <a:ext cx="603504" cy="603504"/>
          </a:xfrm>
          <a:prstGeom prst="ellipse">
            <a:avLst/>
          </a:prstGeom>
          <a:solidFill>
            <a:srgbClr val="00C8E8">
              <a:alpha val="80000"/>
            </a:srgbClr>
          </a:solidFill>
          <a:ln w="6350">
            <a:solidFill>
              <a:srgbClr val="00C8E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270248" y="126187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3858768" y="1938528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840480" y="230428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PM Biz + BD</a:t>
            </a:r>
            <a:endParaRPr lang="en-US" sz="750" dirty="0"/>
          </a:p>
        </p:txBody>
      </p:sp>
      <p:sp>
        <p:nvSpPr>
          <p:cNvPr id="24" name="Shape 22"/>
          <p:cNvSpPr/>
          <p:nvPr/>
        </p:nvSpPr>
        <p:spPr>
          <a:xfrm>
            <a:off x="5449824" y="1097280"/>
            <a:ext cx="1572768" cy="1444752"/>
          </a:xfrm>
          <a:prstGeom prst="rect">
            <a:avLst/>
          </a:prstGeom>
          <a:solidFill>
            <a:srgbClr val="0E1726"/>
          </a:solidFill>
          <a:ln w="7620">
            <a:solidFill>
              <a:srgbClr val="10D9A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449824" y="1097280"/>
            <a:ext cx="1572768" cy="4572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934456" y="1261872"/>
            <a:ext cx="603504" cy="603504"/>
          </a:xfrm>
          <a:prstGeom prst="ellipse">
            <a:avLst/>
          </a:prstGeom>
          <a:solidFill>
            <a:srgbClr val="10D9A0">
              <a:alpha val="80000"/>
            </a:srgbClr>
          </a:solidFill>
          <a:ln w="6350">
            <a:solidFill>
              <a:srgbClr val="10D9A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34456" y="126187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522976" y="1938528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Kickoff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504688" y="230428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PM Biz + Analyst + PM Tech</a:t>
            </a:r>
            <a:endParaRPr lang="en-US" sz="750" dirty="0"/>
          </a:p>
        </p:txBody>
      </p:sp>
      <p:sp>
        <p:nvSpPr>
          <p:cNvPr id="30" name="Shape 28"/>
          <p:cNvSpPr/>
          <p:nvPr/>
        </p:nvSpPr>
        <p:spPr>
          <a:xfrm>
            <a:off x="7114032" y="1097280"/>
            <a:ext cx="1572768" cy="1444752"/>
          </a:xfrm>
          <a:prstGeom prst="rect">
            <a:avLst/>
          </a:prstGeom>
          <a:solidFill>
            <a:srgbClr val="0E1726"/>
          </a:solidFill>
          <a:ln w="7620">
            <a:solidFill>
              <a:srgbClr val="10D9A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114032" y="1097280"/>
            <a:ext cx="1572768" cy="4572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98664" y="1261872"/>
            <a:ext cx="603504" cy="603504"/>
          </a:xfrm>
          <a:prstGeom prst="ellipse">
            <a:avLst/>
          </a:prstGeom>
          <a:solidFill>
            <a:srgbClr val="10D9A0">
              <a:alpha val="80000"/>
            </a:srgbClr>
          </a:solidFill>
          <a:ln w="6350">
            <a:solidFill>
              <a:srgbClr val="10D9A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598664" y="126187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34" name="Text 32"/>
          <p:cNvSpPr/>
          <p:nvPr/>
        </p:nvSpPr>
        <p:spPr>
          <a:xfrm>
            <a:off x="7187184" y="1938528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7168896" y="2304288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UX + PM Biz + PM Tech</a:t>
            </a:r>
            <a:endParaRPr lang="en-US" sz="750" dirty="0"/>
          </a:p>
        </p:txBody>
      </p:sp>
      <p:sp>
        <p:nvSpPr>
          <p:cNvPr id="36" name="Shape 34"/>
          <p:cNvSpPr/>
          <p:nvPr/>
        </p:nvSpPr>
        <p:spPr>
          <a:xfrm>
            <a:off x="457200" y="2724912"/>
            <a:ext cx="1572768" cy="1444752"/>
          </a:xfrm>
          <a:prstGeom prst="rect">
            <a:avLst/>
          </a:prstGeom>
          <a:solidFill>
            <a:srgbClr val="0E1726"/>
          </a:solidFill>
          <a:ln w="7620">
            <a:solidFill>
              <a:srgbClr val="10D9A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57200" y="2724912"/>
            <a:ext cx="1572768" cy="4572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941832" y="2889504"/>
            <a:ext cx="603504" cy="603504"/>
          </a:xfrm>
          <a:prstGeom prst="ellipse">
            <a:avLst/>
          </a:prstGeom>
          <a:solidFill>
            <a:srgbClr val="10D9A0">
              <a:alpha val="80000"/>
            </a:srgbClr>
          </a:solidFill>
          <a:ln w="6350">
            <a:solidFill>
              <a:srgbClr val="10D9A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941832" y="28895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530352" y="3566160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512064" y="3931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Dev + PM Tech + Analyst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2121408" y="2724912"/>
            <a:ext cx="1572768" cy="1444752"/>
          </a:xfrm>
          <a:prstGeom prst="rect">
            <a:avLst/>
          </a:prstGeom>
          <a:solidFill>
            <a:srgbClr val="0E1726"/>
          </a:solidFill>
          <a:ln w="7620">
            <a:solidFill>
              <a:srgbClr val="F59E0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2121408" y="2724912"/>
            <a:ext cx="1572768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606040" y="2889504"/>
            <a:ext cx="603504" cy="603504"/>
          </a:xfrm>
          <a:prstGeom prst="ellipse">
            <a:avLst/>
          </a:prstGeom>
          <a:solidFill>
            <a:srgbClr val="F59E0B">
              <a:alpha val="80000"/>
            </a:srgbClr>
          </a:solidFill>
          <a:ln w="6350">
            <a:solidFill>
              <a:srgbClr val="F59E0B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606040" y="28895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000" dirty="0"/>
          </a:p>
        </p:txBody>
      </p:sp>
      <p:sp>
        <p:nvSpPr>
          <p:cNvPr id="46" name="Text 44"/>
          <p:cNvSpPr/>
          <p:nvPr/>
        </p:nvSpPr>
        <p:spPr>
          <a:xfrm>
            <a:off x="2194560" y="3566160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2176272" y="3931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PM Biz + Analyst + PM Tech</a:t>
            </a:r>
            <a:endParaRPr lang="en-US" sz="750" dirty="0"/>
          </a:p>
        </p:txBody>
      </p:sp>
      <p:sp>
        <p:nvSpPr>
          <p:cNvPr id="48" name="Shape 46"/>
          <p:cNvSpPr/>
          <p:nvPr/>
        </p:nvSpPr>
        <p:spPr>
          <a:xfrm>
            <a:off x="3785616" y="2724912"/>
            <a:ext cx="1572768" cy="1444752"/>
          </a:xfrm>
          <a:prstGeom prst="rect">
            <a:avLst/>
          </a:prstGeom>
          <a:solidFill>
            <a:srgbClr val="0E1726"/>
          </a:solidFill>
          <a:ln w="7620">
            <a:solidFill>
              <a:srgbClr val="F59E0B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3785616" y="2724912"/>
            <a:ext cx="1572768" cy="4572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4270248" y="2889504"/>
            <a:ext cx="603504" cy="603504"/>
          </a:xfrm>
          <a:prstGeom prst="ellipse">
            <a:avLst/>
          </a:prstGeom>
          <a:solidFill>
            <a:srgbClr val="F59E0B">
              <a:alpha val="80000"/>
            </a:srgbClr>
          </a:solidFill>
          <a:ln w="6350">
            <a:solidFill>
              <a:srgbClr val="F59E0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270248" y="28895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2000" dirty="0"/>
          </a:p>
        </p:txBody>
      </p:sp>
      <p:sp>
        <p:nvSpPr>
          <p:cNvPr id="52" name="Text 50"/>
          <p:cNvSpPr/>
          <p:nvPr/>
        </p:nvSpPr>
        <p:spPr>
          <a:xfrm>
            <a:off x="3858768" y="3566160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 &amp; UAT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3840480" y="3931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QA + Dev + PM Biz + PM Tech</a:t>
            </a:r>
            <a:endParaRPr lang="en-US" sz="750" dirty="0"/>
          </a:p>
        </p:txBody>
      </p:sp>
      <p:sp>
        <p:nvSpPr>
          <p:cNvPr id="54" name="Shape 52"/>
          <p:cNvSpPr/>
          <p:nvPr/>
        </p:nvSpPr>
        <p:spPr>
          <a:xfrm>
            <a:off x="5449824" y="2724912"/>
            <a:ext cx="1572768" cy="1444752"/>
          </a:xfrm>
          <a:prstGeom prst="rect">
            <a:avLst/>
          </a:prstGeom>
          <a:solidFill>
            <a:srgbClr val="0E1726"/>
          </a:solidFill>
          <a:ln w="7620">
            <a:solidFill>
              <a:srgbClr val="9B72F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449824" y="2724912"/>
            <a:ext cx="1572768" cy="4572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5934456" y="2889504"/>
            <a:ext cx="603504" cy="603504"/>
          </a:xfrm>
          <a:prstGeom prst="ellipse">
            <a:avLst/>
          </a:prstGeom>
          <a:solidFill>
            <a:srgbClr val="9B72FF">
              <a:alpha val="80000"/>
            </a:srgbClr>
          </a:solidFill>
          <a:ln w="6350">
            <a:solidFill>
              <a:srgbClr val="9B72FF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5934456" y="28895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2000" dirty="0"/>
          </a:p>
        </p:txBody>
      </p:sp>
      <p:sp>
        <p:nvSpPr>
          <p:cNvPr id="58" name="Text 56"/>
          <p:cNvSpPr/>
          <p:nvPr/>
        </p:nvSpPr>
        <p:spPr>
          <a:xfrm>
            <a:off x="5522976" y="3566160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ส่งมอบ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5504688" y="3931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PM Biz + Dev + PM Tech</a:t>
            </a:r>
            <a:endParaRPr lang="en-US" sz="750" dirty="0"/>
          </a:p>
        </p:txBody>
      </p:sp>
      <p:sp>
        <p:nvSpPr>
          <p:cNvPr id="60" name="Shape 58"/>
          <p:cNvSpPr/>
          <p:nvPr/>
        </p:nvSpPr>
        <p:spPr>
          <a:xfrm>
            <a:off x="7114032" y="2724912"/>
            <a:ext cx="1572768" cy="1444752"/>
          </a:xfrm>
          <a:prstGeom prst="rect">
            <a:avLst/>
          </a:prstGeom>
          <a:solidFill>
            <a:srgbClr val="0E1726"/>
          </a:solidFill>
          <a:ln w="7620">
            <a:solidFill>
              <a:srgbClr val="9B72FF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7114032" y="2724912"/>
            <a:ext cx="1572768" cy="4572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598664" y="2889504"/>
            <a:ext cx="603504" cy="603504"/>
          </a:xfrm>
          <a:prstGeom prst="ellipse">
            <a:avLst/>
          </a:prstGeom>
          <a:solidFill>
            <a:srgbClr val="9B72FF">
              <a:alpha val="80000"/>
            </a:srgbClr>
          </a:solidFill>
          <a:ln w="6350">
            <a:solidFill>
              <a:srgbClr val="9B72FF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7598664" y="28895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2000" dirty="0"/>
          </a:p>
        </p:txBody>
      </p:sp>
      <p:sp>
        <p:nvSpPr>
          <p:cNvPr id="64" name="Text 62"/>
          <p:cNvSpPr/>
          <p:nvPr/>
        </p:nvSpPr>
        <p:spPr>
          <a:xfrm>
            <a:off x="7187184" y="3566160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</a:t>
            </a:r>
            <a:endParaRPr lang="en-US" sz="1100" dirty="0"/>
          </a:p>
        </p:txBody>
      </p:sp>
      <p:sp>
        <p:nvSpPr>
          <p:cNvPr id="65" name="Text 63"/>
          <p:cNvSpPr/>
          <p:nvPr/>
        </p:nvSpPr>
        <p:spPr>
          <a:xfrm>
            <a:off x="7168896" y="393192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Sales + PM Biz + PM Tech + Dev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C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เฟส 1–3: เปิดลีด · วิเคราะห์ · Proposal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57200" y="67665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จากการหาลูกค้าถึงการนำเสนองาน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969264"/>
            <a:ext cx="8229600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097280"/>
            <a:ext cx="2651760" cy="457200"/>
          </a:xfrm>
          <a:prstGeom prst="rect">
            <a:avLst/>
          </a:prstGeom>
          <a:solidFill>
            <a:srgbClr val="00C8E8">
              <a:alpha val="82000"/>
            </a:srgbClr>
          </a:solidFill>
          <a:ln w="10160">
            <a:solidFill>
              <a:srgbClr val="00C8E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5488" y="10972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เปิดลีด / รับงาน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5760" y="1627632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627632"/>
            <a:ext cx="54864" cy="82296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" y="1682496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75488" y="1938528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Prospecting ลูกค้า: cold call, referral, event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65760" y="2523744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5760" y="2523744"/>
            <a:ext cx="54864" cy="82296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" y="2578608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Pre-sales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75488" y="283464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Qualify lead: budget, need, timeline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246120" y="1097280"/>
            <a:ext cx="2651760" cy="457200"/>
          </a:xfrm>
          <a:prstGeom prst="rect">
            <a:avLst/>
          </a:prstGeom>
          <a:solidFill>
            <a:srgbClr val="00C8E8">
              <a:alpha val="82000"/>
            </a:srgbClr>
          </a:solidFill>
          <a:ln w="10160">
            <a:solidFill>
              <a:srgbClr val="00C8E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55848" y="10972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วิเคราะห์ Solution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246120" y="1627632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246120" y="1627632"/>
            <a:ext cx="54864" cy="82296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55848" y="1682496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Pre-sales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355848" y="1938528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วิเคราะห์ scope, ทำ costsheet &amp; effort estimate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3246120" y="2523744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46120" y="2523744"/>
            <a:ext cx="54864" cy="82296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355848" y="2578608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BD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355848" y="283464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ออกแบบ business solution, value proposition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246120" y="3419856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46120" y="3419856"/>
            <a:ext cx="54864" cy="82296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355848" y="3474720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Analyst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355848" y="3730752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Feasibility check เบื้องต้น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3246120" y="4315968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46120" y="4315968"/>
            <a:ext cx="54864" cy="8229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355848" y="4370832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Handoff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3355848" y="4626864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BD ส่ง requirement draft → Analyst ตรวจ feasibility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6126480" y="1097280"/>
            <a:ext cx="2651760" cy="457200"/>
          </a:xfrm>
          <a:prstGeom prst="rect">
            <a:avLst/>
          </a:prstGeom>
          <a:solidFill>
            <a:srgbClr val="00C8E8">
              <a:alpha val="82000"/>
            </a:srgbClr>
          </a:solidFill>
          <a:ln w="10160">
            <a:solidFill>
              <a:srgbClr val="00C8E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236208" y="10972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Proposal &amp; Pitching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126480" y="1627632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26480" y="1627632"/>
            <a:ext cx="54864" cy="82296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236208" y="1682496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6236208" y="1938528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รวบรวม Pre-sales + BD เพื่อเขียน proposal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126480" y="2523744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126480" y="2523744"/>
            <a:ext cx="54864" cy="82296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236208" y="2578608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BD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6236208" y="283464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Present &amp; negotiate กับลูกค้า, ตอบ Q&amp;A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6126480" y="3419856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126480" y="3419856"/>
            <a:ext cx="54864" cy="82296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236208" y="3474720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6236208" y="3730752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Standby ตอบ technical questions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C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เฟส 4–6: Kickoff · Design · Development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57200" y="67665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จาก kickoff ถึงการพัฒนาระบบ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969264"/>
            <a:ext cx="8229600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097280"/>
            <a:ext cx="2651760" cy="457200"/>
          </a:xfrm>
          <a:prstGeom prst="rect">
            <a:avLst/>
          </a:prstGeom>
          <a:solidFill>
            <a:srgbClr val="10D9A0">
              <a:alpha val="82000"/>
            </a:srgbClr>
          </a:solidFill>
          <a:ln w="10160">
            <a:solidFill>
              <a:srgbClr val="10D9A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5488" y="10972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รับงาน &amp; Kickoff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5760" y="1627632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627632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" y="1682496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75488" y="1938528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Kickoff กับลูกค้า, align goal, confirm scope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65760" y="2523744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5760" y="2523744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" y="2578608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Analyst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75488" y="283464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เก็บ requirement อย่างละเอียด, เขียน spec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65760" y="3419856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5760" y="3419856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5488" y="3474720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Tech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75488" y="3730752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Internal kickoff, sprint plan, assign roles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65760" y="4315968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65760" y="4315968"/>
            <a:ext cx="54864" cy="8229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" y="4370832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Handoff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75488" y="4626864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PM Biz ส่ง BRD → Analyst + PM Tech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246120" y="1097280"/>
            <a:ext cx="2651760" cy="457200"/>
          </a:xfrm>
          <a:prstGeom prst="rect">
            <a:avLst/>
          </a:prstGeom>
          <a:solidFill>
            <a:srgbClr val="10D9A0">
              <a:alpha val="82000"/>
            </a:srgbClr>
          </a:solidFill>
          <a:ln w="10160">
            <a:solidFill>
              <a:srgbClr val="10D9A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355848" y="10972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Design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246120" y="1627632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46120" y="1627632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355848" y="1682496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UX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355848" y="1938528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ออกแบบ wireframe, prototype, UI kit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3246120" y="2523744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46120" y="2523744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355848" y="2578608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3355848" y="283464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Review wireframe กับลูกค้า, รวบรวม feedback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3246120" y="3419856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46120" y="3419856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355848" y="3474720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Tech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3355848" y="3730752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Track UX sprint, review &amp; approve design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3246120" y="4315968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246120" y="4315968"/>
            <a:ext cx="54864" cy="8229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355848" y="4370832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3355848" y="4626864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Feedback ไหลสองทาง PM Biz ↔ UX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6126480" y="1097280"/>
            <a:ext cx="2651760" cy="457200"/>
          </a:xfrm>
          <a:prstGeom prst="rect">
            <a:avLst/>
          </a:prstGeom>
          <a:solidFill>
            <a:srgbClr val="10D9A0">
              <a:alpha val="82000"/>
            </a:srgbClr>
          </a:solidFill>
          <a:ln w="10160">
            <a:solidFill>
              <a:srgbClr val="10D9A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236208" y="10972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Development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6126480" y="1627632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126480" y="1627632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236208" y="1682496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6236208" y="1938528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Coding feature, infra setup, API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6126480" y="2523744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26480" y="2523744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236208" y="2578608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Analyst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6236208" y="283464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Support Dev, ตอบคำถามเกี่ยวกับ spec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6126480" y="3419856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126480" y="3419856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236208" y="3474720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</a:t>
            </a:r>
            <a:endParaRPr lang="en-US" sz="1000" dirty="0"/>
          </a:p>
        </p:txBody>
      </p:sp>
      <p:sp>
        <p:nvSpPr>
          <p:cNvPr id="55" name="Text 53"/>
          <p:cNvSpPr/>
          <p:nvPr/>
        </p:nvSpPr>
        <p:spPr>
          <a:xfrm>
            <a:off x="6236208" y="3730752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Manage expectation, อัปเดต progress ลูกค้า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6126480" y="4315968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126480" y="4315968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6236208" y="4370832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Tech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6236208" y="4626864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Track sprint, daily standup, จัดการ blocker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C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เฟส 7–9: Change Request · QA &amp; UAT · ส่งมอบ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57200" y="67665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จาก CR ถึงการส่งมอบงาน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969264"/>
            <a:ext cx="8229600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1097280"/>
            <a:ext cx="2651760" cy="457200"/>
          </a:xfrm>
          <a:prstGeom prst="rect">
            <a:avLst/>
          </a:prstGeom>
          <a:solidFill>
            <a:srgbClr val="F59E0B">
              <a:alpha val="82000"/>
            </a:srgbClr>
          </a:solidFill>
          <a:ln w="10160">
            <a:solidFill>
              <a:srgbClr val="F59E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75488" y="10972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Change Request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5760" y="1627632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65760" y="1627632"/>
            <a:ext cx="54864" cy="8229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5488" y="1682496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75488" y="1938528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รับ CR จากลูกค้า — ยังไม่รับปาก ส่งประเมินก่อน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65760" y="2523744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5760" y="2523744"/>
            <a:ext cx="54864" cy="8229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" y="2578608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Analyst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75488" y="283464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Impact analysis: scope, effort, risk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65760" y="3419856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5760" y="3419856"/>
            <a:ext cx="54864" cy="8229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75488" y="3474720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Tech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75488" y="3730752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ประเมิน timeline, approve / defer / reject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65760" y="4315968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65760" y="4315968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" y="4370832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75488" y="4626864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ผลประเมิน → PM Biz → แจ้งลูกค้า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246120" y="1097280"/>
            <a:ext cx="2651760" cy="457200"/>
          </a:xfrm>
          <a:prstGeom prst="rect">
            <a:avLst/>
          </a:prstGeom>
          <a:solidFill>
            <a:srgbClr val="F59E0B">
              <a:alpha val="82000"/>
            </a:srgbClr>
          </a:solidFill>
          <a:ln w="10160">
            <a:solidFill>
              <a:srgbClr val="F59E0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355848" y="10972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70C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QA &amp; UAT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246120" y="1627632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246120" y="1627632"/>
            <a:ext cx="54864" cy="8229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355848" y="1682496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3355848" y="1938528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Functional, regression, performance testing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3246120" y="2523744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246120" y="2523744"/>
            <a:ext cx="54864" cy="8229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355848" y="2578608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3355848" y="283464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Bug fix ตาม priority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3246120" y="3419856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246120" y="3419856"/>
            <a:ext cx="54864" cy="8229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355848" y="3474720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3355848" y="3730752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นัด UAT กับลูกค้า, รวบรวม bug report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3246120" y="4315968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246120" y="4315968"/>
            <a:ext cx="54864" cy="82296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355848" y="4370832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Tech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3355848" y="4626864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Track UAT, จัดการ bug list &amp; ETA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6126480" y="1097280"/>
            <a:ext cx="2651760" cy="457200"/>
          </a:xfrm>
          <a:prstGeom prst="rect">
            <a:avLst/>
          </a:prstGeom>
          <a:solidFill>
            <a:srgbClr val="9B72FF">
              <a:alpha val="82000"/>
            </a:srgbClr>
          </a:solidFill>
          <a:ln w="10160">
            <a:solidFill>
              <a:srgbClr val="9B72F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236208" y="109728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ส่งมอบ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6126480" y="1627632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126480" y="1627632"/>
            <a:ext cx="54864" cy="82296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6236208" y="1682496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7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6236208" y="1938528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Sign-off เอกสาร, เก็บเงิน, ขอบคุณลูกค้า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6126480" y="2523744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26480" y="2523744"/>
            <a:ext cx="54864" cy="82296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236208" y="2578608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7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</a:t>
            </a:r>
            <a:endParaRPr lang="en-US" sz="1000" dirty="0"/>
          </a:p>
        </p:txBody>
      </p:sp>
      <p:sp>
        <p:nvSpPr>
          <p:cNvPr id="51" name="Text 49"/>
          <p:cNvSpPr/>
          <p:nvPr/>
        </p:nvSpPr>
        <p:spPr>
          <a:xfrm>
            <a:off x="6236208" y="2834640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Deploy production, infra setup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6126480" y="3419856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126480" y="3419856"/>
            <a:ext cx="54864" cy="82296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6236208" y="3474720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9B7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Tech</a:t>
            </a:r>
            <a:endParaRPr lang="en-US" sz="1000" dirty="0"/>
          </a:p>
        </p:txBody>
      </p:sp>
      <p:sp>
        <p:nvSpPr>
          <p:cNvPr id="55" name="Text 53"/>
          <p:cNvSpPr/>
          <p:nvPr/>
        </p:nvSpPr>
        <p:spPr>
          <a:xfrm>
            <a:off x="6236208" y="3730752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Handover document: manual, release note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6126480" y="4315968"/>
            <a:ext cx="2651760" cy="822960"/>
          </a:xfrm>
          <a:prstGeom prst="rect">
            <a:avLst/>
          </a:prstGeom>
          <a:solidFill>
            <a:srgbClr val="0E1726"/>
          </a:solidFill>
          <a:ln w="5080">
            <a:solidFill>
              <a:srgbClr val="1E306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126480" y="4315968"/>
            <a:ext cx="54864" cy="822960"/>
          </a:xfrm>
          <a:prstGeom prst="rect">
            <a:avLst/>
          </a:prstGeom>
          <a:solidFill>
            <a:srgbClr val="10D9A0"/>
          </a:solidFill>
          <a:ln w="12700">
            <a:solidFill>
              <a:srgbClr val="10D9A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6236208" y="4370832"/>
            <a:ext cx="250545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0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</a:t>
            </a:r>
            <a:endParaRPr lang="en-US" sz="1000" dirty="0"/>
          </a:p>
        </p:txBody>
      </p:sp>
      <p:sp>
        <p:nvSpPr>
          <p:cNvPr id="59" name="Text 57"/>
          <p:cNvSpPr/>
          <p:nvPr/>
        </p:nvSpPr>
        <p:spPr>
          <a:xfrm>
            <a:off x="6236208" y="4626864"/>
            <a:ext cx="2505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Sign-off ยืนยันทั้งสองฝั่ง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C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เฟส 10 &amp; จุด Sync สำคัญ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57200" y="67665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Post-delivery และจุดเชื่อมต่อ PM Biz ↔ PM Tech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969264"/>
            <a:ext cx="8229600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1078992"/>
            <a:ext cx="3200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B7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หลังส่งมอบ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5760" y="1426464"/>
            <a:ext cx="1965960" cy="896112"/>
          </a:xfrm>
          <a:prstGeom prst="rect">
            <a:avLst/>
          </a:prstGeom>
          <a:solidFill>
            <a:srgbClr val="0E1726"/>
          </a:solidFill>
          <a:ln w="6350">
            <a:solidFill>
              <a:srgbClr val="9B72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65760" y="1426464"/>
            <a:ext cx="1965960" cy="4572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51790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B7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1773936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Follow-up &amp; upsell งานใหม่ / renewal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441448" y="1426464"/>
            <a:ext cx="1965960" cy="896112"/>
          </a:xfrm>
          <a:prstGeom prst="rect">
            <a:avLst/>
          </a:prstGeom>
          <a:solidFill>
            <a:srgbClr val="0E1726"/>
          </a:solidFill>
          <a:ln w="6350">
            <a:solidFill>
              <a:srgbClr val="9B72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441448" y="1426464"/>
            <a:ext cx="1965960" cy="4572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32888" y="151790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B7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532888" y="1773936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Satisfaction check: NPS, testimonial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517136" y="1426464"/>
            <a:ext cx="1965960" cy="896112"/>
          </a:xfrm>
          <a:prstGeom prst="rect">
            <a:avLst/>
          </a:prstGeom>
          <a:solidFill>
            <a:srgbClr val="0E1726"/>
          </a:solidFill>
          <a:ln w="6350">
            <a:solidFill>
              <a:srgbClr val="9B72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17136" y="1426464"/>
            <a:ext cx="1965960" cy="4572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08576" y="151790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B7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Tech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608576" y="1773936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Retrospective: lesson learned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592824" y="1426464"/>
            <a:ext cx="1965960" cy="896112"/>
          </a:xfrm>
          <a:prstGeom prst="rect">
            <a:avLst/>
          </a:prstGeom>
          <a:solidFill>
            <a:srgbClr val="0E1726"/>
          </a:solidFill>
          <a:ln w="6350">
            <a:solidFill>
              <a:srgbClr val="9B72F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92824" y="1426464"/>
            <a:ext cx="1965960" cy="45720"/>
          </a:xfrm>
          <a:prstGeom prst="rect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84264" y="1517904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9B7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 + QA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684264" y="1773936"/>
            <a:ext cx="1783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Warranty support: bug fix, monitoring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65760" y="2432304"/>
            <a:ext cx="8412480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65760" y="2505456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จุด Sync สำคัญ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365760" y="2871216"/>
            <a:ext cx="1591056" cy="1975104"/>
          </a:xfrm>
          <a:prstGeom prst="rect">
            <a:avLst/>
          </a:prstGeom>
          <a:solidFill>
            <a:srgbClr val="0E1726"/>
          </a:solidFill>
          <a:ln w="5080">
            <a:solidFill>
              <a:srgbClr val="00C8E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5760" y="2871216"/>
            <a:ext cx="1591056" cy="4572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2953512"/>
            <a:ext cx="1408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เฟส 4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57200" y="3145536"/>
            <a:ext cx="14081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Handoff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57200" y="3730752"/>
            <a:ext cx="1408176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57200" y="3785616"/>
            <a:ext cx="1408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ความเสี่ยง: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457200" y="3986784"/>
            <a:ext cx="140817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Analyst เก็บ requirement ผิดทิศ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2048256" y="2871216"/>
            <a:ext cx="1591056" cy="1975104"/>
          </a:xfrm>
          <a:prstGeom prst="rect">
            <a:avLst/>
          </a:prstGeom>
          <a:solidFill>
            <a:srgbClr val="0E1726"/>
          </a:solidFill>
          <a:ln w="5080">
            <a:solidFill>
              <a:srgbClr val="00C8E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048256" y="2871216"/>
            <a:ext cx="1591056" cy="4572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139696" y="2953512"/>
            <a:ext cx="1408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เฟส 3–4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2139696" y="3145536"/>
            <a:ext cx="14081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Negotiation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139696" y="3730752"/>
            <a:ext cx="1408176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139696" y="3785616"/>
            <a:ext cx="1408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ความเสี่ยง: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139696" y="3986784"/>
            <a:ext cx="140817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PM Biz รับปากเอง ทีมทำไม่ทัน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3730752" y="2871216"/>
            <a:ext cx="1591056" cy="1975104"/>
          </a:xfrm>
          <a:prstGeom prst="rect">
            <a:avLst/>
          </a:prstGeom>
          <a:solidFill>
            <a:srgbClr val="0E1726"/>
          </a:solidFill>
          <a:ln w="5080">
            <a:solidFill>
              <a:srgbClr val="00C8E8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730752" y="2871216"/>
            <a:ext cx="1591056" cy="4572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822192" y="2953512"/>
            <a:ext cx="1408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เฟส 6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3822192" y="3145536"/>
            <a:ext cx="14081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Update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3822192" y="3730752"/>
            <a:ext cx="1408176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822192" y="3785616"/>
            <a:ext cx="1408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ความเสี่ยง: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3822192" y="3986784"/>
            <a:ext cx="140817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ลูกค้าได้ข้อมูลผิดหรือล่าช้า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5413248" y="2871216"/>
            <a:ext cx="1591056" cy="1975104"/>
          </a:xfrm>
          <a:prstGeom prst="rect">
            <a:avLst/>
          </a:prstGeom>
          <a:solidFill>
            <a:srgbClr val="0E1726"/>
          </a:solidFill>
          <a:ln w="5080">
            <a:solidFill>
              <a:srgbClr val="00C8E8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413248" y="2871216"/>
            <a:ext cx="1591056" cy="4572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5504688" y="2953512"/>
            <a:ext cx="1408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เฟส 7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5504688" y="3145536"/>
            <a:ext cx="14081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Request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5504688" y="3730752"/>
            <a:ext cx="1408176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504688" y="3785616"/>
            <a:ext cx="1408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ความเสี่ยง: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5504688" y="3986784"/>
            <a:ext cx="140817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Scope creep + timeline พัง</a:t>
            </a:r>
            <a:endParaRPr lang="en-US" sz="950" dirty="0"/>
          </a:p>
        </p:txBody>
      </p:sp>
      <p:sp>
        <p:nvSpPr>
          <p:cNvPr id="53" name="Shape 51"/>
          <p:cNvSpPr/>
          <p:nvPr/>
        </p:nvSpPr>
        <p:spPr>
          <a:xfrm>
            <a:off x="7095744" y="2871216"/>
            <a:ext cx="1591056" cy="1975104"/>
          </a:xfrm>
          <a:prstGeom prst="rect">
            <a:avLst/>
          </a:prstGeom>
          <a:solidFill>
            <a:srgbClr val="0E1726"/>
          </a:solidFill>
          <a:ln w="5080">
            <a:solidFill>
              <a:srgbClr val="00C8E8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095744" y="2871216"/>
            <a:ext cx="1591056" cy="45720"/>
          </a:xfrm>
          <a:prstGeom prst="rect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7187184" y="2953512"/>
            <a:ext cx="1408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เฟส 8–9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7187184" y="3145536"/>
            <a:ext cx="14081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UAT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Sign-off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7187184" y="3730752"/>
            <a:ext cx="1408176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7187184" y="3785616"/>
            <a:ext cx="1408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ความเสี่ยง:</a:t>
            </a:r>
            <a:endParaRPr lang="en-US" sz="800" dirty="0"/>
          </a:p>
        </p:txBody>
      </p:sp>
      <p:sp>
        <p:nvSpPr>
          <p:cNvPr id="59" name="Text 57"/>
          <p:cNvSpPr/>
          <p:nvPr/>
        </p:nvSpPr>
        <p:spPr>
          <a:xfrm>
            <a:off x="7187184" y="3986784"/>
            <a:ext cx="140817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ลูกค้าไม่ยอม sign-off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C1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371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EEF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บทบาทพิเศษ &amp; ทักษะสำคัญ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57200" y="67665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93C0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จุดที่ต้องระวัง + สิ่งที่แต่ละ PM ต้องเก่ง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969264"/>
            <a:ext cx="8229600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0040" y="1078992"/>
            <a:ext cx="3977640" cy="1371600"/>
          </a:xfrm>
          <a:prstGeom prst="rect">
            <a:avLst/>
          </a:prstGeom>
          <a:solidFill>
            <a:srgbClr val="0E1726"/>
          </a:solidFill>
          <a:ln w="10160">
            <a:solidFill>
              <a:srgbClr val="F59E0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20040" y="1078992"/>
            <a:ext cx="54864" cy="13716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133856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Analyst — Cross-Department Role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1444752"/>
            <a:ext cx="3749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• PM Biz ต้องแจ้ง Analyst ล่วงหน้าก่อนนัดลูกค้าทุกครั้ง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• Analyst ต้อง sync สิ่งที่ได้จากลูกค้ากลับให้ทั้ง PM Biz และ PM Tech เสมอ ไม่ใช่แค่ฝั่งใดฝั่งหนึ่ง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0" y="1078992"/>
            <a:ext cx="4251960" cy="1371600"/>
          </a:xfrm>
          <a:prstGeom prst="rect">
            <a:avLst/>
          </a:prstGeom>
          <a:solidFill>
            <a:srgbClr val="0E1726"/>
          </a:solidFill>
          <a:ln w="10160">
            <a:solidFill>
              <a:srgbClr val="F59E0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0" y="1078992"/>
            <a:ext cx="54864" cy="13716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90872" y="1133856"/>
            <a:ext cx="4069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BD — อย่า Over-Promise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690872" y="1444752"/>
            <a:ext cx="406908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• ยึด value ที่ลูกค้าได้รับเป็นตัวตั้งในการ negotiate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• ทุกการเปลี่ยน scope / ราคา ต้องปรึกษา Pre-sales + PM Biz ก่อนรับปาก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• BD รับปากโดยไม่ประสาน = Scope creep ที่ PM Tech ต้องแบกรับ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0040" y="2578608"/>
            <a:ext cx="8503920" cy="9144"/>
          </a:xfrm>
          <a:prstGeom prst="rect">
            <a:avLst/>
          </a:prstGeom>
          <a:solidFill>
            <a:srgbClr val="1E3060"/>
          </a:solidFill>
          <a:ln w="12700">
            <a:solidFill>
              <a:srgbClr val="1E306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20040" y="2651760"/>
            <a:ext cx="3977640" cy="347472"/>
          </a:xfrm>
          <a:prstGeom prst="rect">
            <a:avLst/>
          </a:prstGeom>
          <a:solidFill>
            <a:srgbClr val="00C8E8">
              <a:alpha val="18000"/>
            </a:srgbClr>
          </a:solidFill>
          <a:ln w="10160">
            <a:solidFill>
              <a:srgbClr val="00C8E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0040" y="2651760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C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BIZ — ทักษะสำคัญ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20040" y="3054096"/>
            <a:ext cx="3977640" cy="384048"/>
          </a:xfrm>
          <a:prstGeom prst="rect">
            <a:avLst/>
          </a:prstGeom>
          <a:solidFill>
            <a:srgbClr val="0E1726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02336" y="3163824"/>
            <a:ext cx="164592" cy="164592"/>
          </a:xfrm>
          <a:prstGeom prst="ellipse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054096"/>
            <a:ext cx="3611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ฟังและตีความความต้องการที่ลูกค้าพูดไม่ครบ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20040" y="3483864"/>
            <a:ext cx="3977640" cy="384048"/>
          </a:xfrm>
          <a:prstGeom prst="rect">
            <a:avLst/>
          </a:prstGeom>
          <a:solidFill>
            <a:srgbClr val="0E1726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02336" y="3593592"/>
            <a:ext cx="164592" cy="164592"/>
          </a:xfrm>
          <a:prstGeom prst="ellipse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0080" y="3483864"/>
            <a:ext cx="3611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Manage expectation โดยไม่ทำให้ลูกค้าไม่พอใจ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20040" y="3913632"/>
            <a:ext cx="3977640" cy="384048"/>
          </a:xfrm>
          <a:prstGeom prst="rect">
            <a:avLst/>
          </a:prstGeom>
          <a:solidFill>
            <a:srgbClr val="0E1726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02336" y="4023360"/>
            <a:ext cx="164592" cy="164592"/>
          </a:xfrm>
          <a:prstGeom prst="ellipse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0080" y="3913632"/>
            <a:ext cx="3611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เขียน proposal และ presentation ที่ compelling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20040" y="4343400"/>
            <a:ext cx="3977640" cy="384048"/>
          </a:xfrm>
          <a:prstGeom prst="rect">
            <a:avLst/>
          </a:prstGeom>
          <a:solidFill>
            <a:srgbClr val="0E1726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02336" y="4453128"/>
            <a:ext cx="164592" cy="164592"/>
          </a:xfrm>
          <a:prstGeom prst="ellipse">
            <a:avLst/>
          </a:prstGeom>
          <a:solidFill>
            <a:srgbClr val="00C8E8"/>
          </a:solidFill>
          <a:ln w="12700">
            <a:solidFill>
              <a:srgbClr val="00C8E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" y="4343400"/>
            <a:ext cx="3611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แปล business language → requirement ที่ทีม Tech ใช้งานได้จริง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572000" y="2651760"/>
            <a:ext cx="4251960" cy="347472"/>
          </a:xfrm>
          <a:prstGeom prst="rect">
            <a:avLst/>
          </a:prstGeom>
          <a:solidFill>
            <a:srgbClr val="9B72FF">
              <a:alpha val="18000"/>
            </a:srgbClr>
          </a:solidFill>
          <a:ln w="10160">
            <a:solidFill>
              <a:srgbClr val="9B72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572000" y="2651760"/>
            <a:ext cx="4251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B72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TECH — ทักษะสำคัญ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572000" y="3054096"/>
            <a:ext cx="4251960" cy="384048"/>
          </a:xfrm>
          <a:prstGeom prst="rect">
            <a:avLst/>
          </a:prstGeom>
          <a:solidFill>
            <a:srgbClr val="0E1726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654296" y="3163824"/>
            <a:ext cx="164592" cy="164592"/>
          </a:xfrm>
          <a:prstGeom prst="ellipse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892040" y="3054096"/>
            <a:ext cx="38770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Breakdown งานและ estimate เวลาได้แม่น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4572000" y="3483864"/>
            <a:ext cx="4251960" cy="384048"/>
          </a:xfrm>
          <a:prstGeom prst="rect">
            <a:avLst/>
          </a:prstGeom>
          <a:solidFill>
            <a:srgbClr val="0E1726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654296" y="3593592"/>
            <a:ext cx="164592" cy="164592"/>
          </a:xfrm>
          <a:prstGeom prst="ellipse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892040" y="3483864"/>
            <a:ext cx="38770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Prioritize backlog เมื่อ resource จำกัด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572000" y="3913632"/>
            <a:ext cx="4251960" cy="384048"/>
          </a:xfrm>
          <a:prstGeom prst="rect">
            <a:avLst/>
          </a:prstGeom>
          <a:solidFill>
            <a:srgbClr val="0E1726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654296" y="4023360"/>
            <a:ext cx="164592" cy="164592"/>
          </a:xfrm>
          <a:prstGeom prst="ellipse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892040" y="3913632"/>
            <a:ext cx="38770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อ่าน technical risk ก่อนงานจะพัง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4572000" y="4343400"/>
            <a:ext cx="4251960" cy="384048"/>
          </a:xfrm>
          <a:prstGeom prst="rect">
            <a:avLst/>
          </a:prstGeom>
          <a:solidFill>
            <a:srgbClr val="0E1726"/>
          </a:solidFill>
          <a:ln w="3810">
            <a:solidFill>
              <a:srgbClr val="1E306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654296" y="4453128"/>
            <a:ext cx="164592" cy="164592"/>
          </a:xfrm>
          <a:prstGeom prst="ellipse">
            <a:avLst/>
          </a:prstGeom>
          <a:solidFill>
            <a:srgbClr val="9B72FF"/>
          </a:solidFill>
          <a:ln w="12700">
            <a:solidFill>
              <a:srgbClr val="9B72F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892040" y="4343400"/>
            <a:ext cx="38770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EEF2F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แปล sprint status → ภาษาที่ลูกค้าเข้าใจและไม่ตื่นตระหนก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 Biz vs PM Tech — โครงสร้างและ Workflow</dc:title>
  <dc:subject>PptxGenJS Presentation</dc:subject>
  <dc:creator>PptxGenJS</dc:creator>
  <cp:lastModifiedBy>PptxGenJS</cp:lastModifiedBy>
  <cp:revision>1</cp:revision>
  <dcterms:created xsi:type="dcterms:W3CDTF">2026-04-09T10:30:54Z</dcterms:created>
  <dcterms:modified xsi:type="dcterms:W3CDTF">2026-04-09T10:30:54Z</dcterms:modified>
</cp:coreProperties>
</file>