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9" d="100"/>
          <a:sy n="169" d="100"/>
        </p:scale>
        <p:origin x="1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3510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📊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731520" y="1691640"/>
            <a:ext cx="7680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 Science with Python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25603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จาก Python พื้นฐาน สู่การวิเคราะห์ข้อมูลจริง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31520" y="397764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731520" y="41148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ต่อจาก Python 101 — วันนี้เราจะใช้ Python ทำงานกับข้อมูลจริง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📚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สิ่งที่จะเรียนวันนี้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777240" y="123444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325880" y="123444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 Science คืออะไร?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583680" y="1280160"/>
            <a:ext cx="1010412" cy="292608"/>
          </a:xfrm>
          <a:prstGeom prst="roundRect">
            <a:avLst>
              <a:gd name="adj" fmla="val 15625"/>
            </a:avLst>
          </a:prstGeom>
          <a:solidFill>
            <a:srgbClr val="E8DEEE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6583680" y="1280160"/>
            <a:ext cx="10104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Concept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77240" y="173736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325880" y="173736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Library &amp; Pandas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83680" y="1783080"/>
            <a:ext cx="800100" cy="292608"/>
          </a:xfrm>
          <a:prstGeom prst="roundRect">
            <a:avLst>
              <a:gd name="adj" fmla="val 15625"/>
            </a:avLst>
          </a:prstGeom>
          <a:solidFill>
            <a:srgbClr val="E8F5F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6583680" y="1783080"/>
            <a:ext cx="8001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Tools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77240" y="224028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25880" y="224028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อ่าน CSV + สำรวจข้อมูล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583680" y="2286000"/>
            <a:ext cx="1115568" cy="292608"/>
          </a:xfrm>
          <a:prstGeom prst="roundRect">
            <a:avLst>
              <a:gd name="adj" fmla="val 15625"/>
            </a:avLst>
          </a:prstGeom>
          <a:solidFill>
            <a:srgbClr val="DBEDDB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6583680" y="2286000"/>
            <a:ext cx="1115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Hands-on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74320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25880" y="274320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Filter + GroupBy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583680" y="2788920"/>
            <a:ext cx="1115568" cy="292608"/>
          </a:xfrm>
          <a:prstGeom prst="roundRect">
            <a:avLst>
              <a:gd name="adj" fmla="val 15625"/>
            </a:avLst>
          </a:prstGeom>
          <a:solidFill>
            <a:srgbClr val="DBEDDB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6583680" y="2788920"/>
            <a:ext cx="1115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Hands-on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77240" y="324612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5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325880" y="324612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 Cleaning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583680" y="3291840"/>
            <a:ext cx="1115568" cy="292608"/>
          </a:xfrm>
          <a:prstGeom prst="roundRect">
            <a:avLst>
              <a:gd name="adj" fmla="val 15625"/>
            </a:avLst>
          </a:prstGeom>
          <a:solidFill>
            <a:srgbClr val="DBEDDB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4" name="Text 22"/>
          <p:cNvSpPr/>
          <p:nvPr/>
        </p:nvSpPr>
        <p:spPr>
          <a:xfrm>
            <a:off x="6583680" y="3291840"/>
            <a:ext cx="1115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Hands-on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77240" y="374904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6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325880" y="374904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Visualization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583680" y="3794760"/>
            <a:ext cx="905256" cy="292608"/>
          </a:xfrm>
          <a:prstGeom prst="roundRect">
            <a:avLst>
              <a:gd name="adj" fmla="val 15625"/>
            </a:avLst>
          </a:prstGeom>
          <a:solidFill>
            <a:srgbClr val="FADEC9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8" name="Text 26"/>
          <p:cNvSpPr/>
          <p:nvPr/>
        </p:nvSpPr>
        <p:spPr>
          <a:xfrm>
            <a:off x="6583680" y="3794760"/>
            <a:ext cx="905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Visual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77240" y="425196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7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1325880" y="425196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Mini Project: วิเคราะห์ร้านกาแฟ ☕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583680" y="4297680"/>
            <a:ext cx="1010412" cy="292608"/>
          </a:xfrm>
          <a:prstGeom prst="roundRect">
            <a:avLst>
              <a:gd name="adj" fmla="val 15625"/>
            </a:avLst>
          </a:prstGeom>
          <a:solidFill>
            <a:srgbClr val="FBE4E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2" name="Text 30"/>
          <p:cNvSpPr/>
          <p:nvPr/>
        </p:nvSpPr>
        <p:spPr>
          <a:xfrm>
            <a:off x="6583680" y="4297680"/>
            <a:ext cx="10104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Project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1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 Science คืออะไร?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ทำไมข้อมูลถึงสำคัญ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🔍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 Science คืออะไร?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นำข้อมูลมาวิเคราะห์ → หา insight → ตัดสินใจได้ดีขึ้น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1828800" cy="594360"/>
          </a:xfrm>
          <a:prstGeom prst="roundRect">
            <a:avLst>
              <a:gd name="adj" fmla="val 12308"/>
            </a:avLst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731520" y="169164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เก็บข้อมูล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560320" y="1691640"/>
            <a:ext cx="274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834640" y="1691640"/>
            <a:ext cx="1828800" cy="594360"/>
          </a:xfrm>
          <a:prstGeom prst="roundRect">
            <a:avLst>
              <a:gd name="adj" fmla="val 12308"/>
            </a:avLst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2834640" y="169164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ทำความสะอาด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63440" y="1691640"/>
            <a:ext cx="274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937760" y="1691640"/>
            <a:ext cx="1828800" cy="594360"/>
          </a:xfrm>
          <a:prstGeom prst="roundRect">
            <a:avLst>
              <a:gd name="adj" fmla="val 12308"/>
            </a:avLst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4937760" y="169164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วิเคราะห์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766560" y="1691640"/>
            <a:ext cx="274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7040880" y="1691640"/>
            <a:ext cx="1828800" cy="594360"/>
          </a:xfrm>
          <a:prstGeom prst="roundRect">
            <a:avLst>
              <a:gd name="adj" fmla="val 12308"/>
            </a:avLst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7040880" y="1691640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สื่อสารผล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31520" y="25146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ตัวอย่างที่เจอทุกวัน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31520" y="3017520"/>
            <a:ext cx="2560320" cy="1691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9" name="Shape 17"/>
          <p:cNvSpPr/>
          <p:nvPr/>
        </p:nvSpPr>
        <p:spPr>
          <a:xfrm>
            <a:off x="731520" y="3017520"/>
            <a:ext cx="54864" cy="1691640"/>
          </a:xfrm>
          <a:prstGeom prst="rect">
            <a:avLst/>
          </a:prstGeom>
          <a:solidFill>
            <a:srgbClr val="EB5757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868680" y="3108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🎬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1508760" y="309067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Netflix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508760" y="3456432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แนะนำหนังจาก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ประวัติที่เคยดู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520440" y="3017520"/>
            <a:ext cx="2560320" cy="1691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4" name="Shape 22"/>
          <p:cNvSpPr/>
          <p:nvPr/>
        </p:nvSpPr>
        <p:spPr>
          <a:xfrm>
            <a:off x="3520440" y="3017520"/>
            <a:ext cx="54864" cy="1691640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3657600" y="3108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🛒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4297680" y="309067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Shopee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4297680" y="3456432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แนะนำสินค้าจาก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ประวัติการซื้อ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309360" y="3017520"/>
            <a:ext cx="2560320" cy="1691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9" name="Shape 27"/>
          <p:cNvSpPr/>
          <p:nvPr/>
        </p:nvSpPr>
        <p:spPr>
          <a:xfrm>
            <a:off x="6309360" y="3017520"/>
            <a:ext cx="54864" cy="169164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0" name="Text 28"/>
          <p:cNvSpPr/>
          <p:nvPr/>
        </p:nvSpPr>
        <p:spPr>
          <a:xfrm>
            <a:off x="6446520" y="31089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🏪</a:t>
            </a:r>
            <a:endParaRPr lang="en-US" sz="2600" dirty="0"/>
          </a:p>
        </p:txBody>
      </p:sp>
      <p:sp>
        <p:nvSpPr>
          <p:cNvPr id="31" name="Text 29"/>
          <p:cNvSpPr/>
          <p:nvPr/>
        </p:nvSpPr>
        <p:spPr>
          <a:xfrm>
            <a:off x="7086600" y="309067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7-Eleven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7086600" y="3456432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เลือกสินค้าเข้าร้าน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ตาม location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2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Library &amp; Pandas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เครื่องมือสำเร็จรูปสำหรับ Data Science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📦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Library คืออะไร?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กล่องเครื่องมือสำเร็จรูป — ไม่ต้องเขียนเอง แค่ import แล้วใช้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1645920"/>
            <a:ext cx="1828800" cy="19202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Shape 5"/>
          <p:cNvSpPr/>
          <p:nvPr/>
        </p:nvSpPr>
        <p:spPr>
          <a:xfrm>
            <a:off x="731520" y="1645920"/>
            <a:ext cx="54864" cy="1920240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868680" y="17556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Pandas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68680" y="2194560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จัดการข้อมูลตาราง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เหมือน Excel แต่เขียนโค้ดสั่ง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788920" y="1645920"/>
            <a:ext cx="1828800" cy="19202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1" name="Shape 9"/>
          <p:cNvSpPr/>
          <p:nvPr/>
        </p:nvSpPr>
        <p:spPr>
          <a:xfrm>
            <a:off x="2788920" y="1645920"/>
            <a:ext cx="54864" cy="192024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2926080" y="17556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NumPy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926080" y="2194560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คำนวณตัวเลขเร็ว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เป็นฐานของ Pandas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846320" y="1645920"/>
            <a:ext cx="1828800" cy="19202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Shape 13"/>
          <p:cNvSpPr/>
          <p:nvPr/>
        </p:nvSpPr>
        <p:spPr>
          <a:xfrm>
            <a:off x="4846320" y="1645920"/>
            <a:ext cx="54864" cy="1920240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4983480" y="17556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Matplotlib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983480" y="2194560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สร้างกราฟพื้นฐาน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ปรับแต่งได้ละเอียด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903720" y="1645920"/>
            <a:ext cx="1828800" cy="19202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9" name="Shape 17"/>
          <p:cNvSpPr/>
          <p:nvPr/>
        </p:nvSpPr>
        <p:spPr>
          <a:xfrm>
            <a:off x="6903720" y="1645920"/>
            <a:ext cx="54864" cy="1920240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7040880" y="17556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Seaborn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040880" y="2194560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สร้างกราฟสวย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สีสวยพร้อมใช้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31520" y="3794760"/>
            <a:ext cx="7680960" cy="777240"/>
          </a:xfrm>
          <a:prstGeom prst="roundRect">
            <a:avLst>
              <a:gd name="adj" fmla="val 9412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3" name="Text 21"/>
          <p:cNvSpPr/>
          <p:nvPr/>
        </p:nvSpPr>
        <p:spPr>
          <a:xfrm>
            <a:off x="914400" y="3904488"/>
            <a:ext cx="73152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pandas as pd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matplotlib.pyplot as plt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seaborn as sns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🐼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858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DataFrame — ตารางข้อมูลของ Pandas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DataFrame = ตาราง ประกอบด้วย rows (แถว) และ columns (คอลัมน์) — เหมือน Excel 1 sheet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1520" y="1600200"/>
            <a:ext cx="4572000" cy="1828800"/>
          </a:xfrm>
          <a:prstGeom prst="roundRect">
            <a:avLst>
              <a:gd name="adj" fmla="val 4000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914400" y="1709928"/>
            <a:ext cx="4206240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 =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"ชื่อ":   ["ไอซ์", "มิ้น", "บีม", "แพร"],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"คะแนน": [85, 92, 78, 95],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"สาขา":  ["CS", "IT", "CS", "DS"]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 = pd.DataFrame(data)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577840" y="16002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ผลลัพธ์: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577840" y="1965960"/>
          <a:ext cx="2880360" cy="1219200"/>
        </p:xfrm>
        <a:graphic>
          <a:graphicData uri="http://schemas.openxmlformats.org/drawingml/2006/table">
            <a:tbl>
              <a:tblPr/>
              <a:tblGrid>
                <a:gridCol w="411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00" dirty="0">
                        <a:latin typeface="Prompt" charset="0"/>
                        <a:ea typeface="Prompt" charset="0"/>
                        <a:cs typeface="Prompt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6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Prompt" pitchFamily="34" charset="0"/>
                          <a:ea typeface="Prompt" pitchFamily="34" charset="-122"/>
                          <a:cs typeface="Prompt" pitchFamily="34" charset="-120"/>
                        </a:rPr>
                        <a:t>ชื่อ</a:t>
                      </a:r>
                      <a:endParaRPr lang="en-US" sz="1100" dirty="0">
                        <a:latin typeface="Prompt" charset="0"/>
                        <a:ea typeface="Prompt" charset="0"/>
                        <a:cs typeface="Prompt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6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Prompt" pitchFamily="34" charset="0"/>
                          <a:ea typeface="Prompt" pitchFamily="34" charset="-122"/>
                          <a:cs typeface="Prompt" pitchFamily="34" charset="-120"/>
                        </a:rPr>
                        <a:t>คะแนน</a:t>
                      </a:r>
                      <a:endParaRPr lang="en-US" sz="1100" dirty="0">
                        <a:latin typeface="Prompt" charset="0"/>
                        <a:ea typeface="Prompt" charset="0"/>
                        <a:cs typeface="Prompt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6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Prompt" pitchFamily="34" charset="0"/>
                          <a:ea typeface="Prompt" pitchFamily="34" charset="-122"/>
                          <a:cs typeface="Prompt" pitchFamily="34" charset="-120"/>
                        </a:rPr>
                        <a:t>สาขา</a:t>
                      </a:r>
                      <a:endParaRPr lang="en-US" sz="1100" dirty="0">
                        <a:latin typeface="Prompt" charset="0"/>
                        <a:ea typeface="Prompt" charset="0"/>
                        <a:cs typeface="Prompt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6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0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Prompt" pitchFamily="34" charset="0"/>
                          <a:ea typeface="Prompt" pitchFamily="34" charset="-122"/>
                          <a:cs typeface="Prompt" pitchFamily="34" charset="-120"/>
                        </a:rPr>
                        <a:t>ไอซ์</a:t>
                      </a:r>
                      <a:endParaRPr lang="en-US" sz="1100" dirty="0">
                        <a:latin typeface="Prompt" charset="0"/>
                        <a:ea typeface="Prompt" charset="0"/>
                        <a:cs typeface="Prompt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85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CS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Prompt" pitchFamily="34" charset="0"/>
                          <a:ea typeface="Prompt" pitchFamily="34" charset="-122"/>
                          <a:cs typeface="Prompt" pitchFamily="34" charset="-120"/>
                        </a:rPr>
                        <a:t>มิ้น</a:t>
                      </a:r>
                      <a:endParaRPr lang="en-US" sz="1100" dirty="0">
                        <a:latin typeface="Prompt" charset="0"/>
                        <a:ea typeface="Prompt" charset="0"/>
                        <a:cs typeface="Prompt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92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IT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2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Prompt" pitchFamily="34" charset="0"/>
                          <a:ea typeface="Prompt" pitchFamily="34" charset="-122"/>
                          <a:cs typeface="Prompt" pitchFamily="34" charset="-120"/>
                        </a:rPr>
                        <a:t>บีม</a:t>
                      </a:r>
                      <a:endParaRPr lang="en-US" sz="1100" dirty="0">
                        <a:latin typeface="Prompt" charset="0"/>
                        <a:ea typeface="Prompt" charset="0"/>
                        <a:cs typeface="Prompt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78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CS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3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Prompt" pitchFamily="34" charset="0"/>
                          <a:ea typeface="Prompt" pitchFamily="34" charset="-122"/>
                          <a:cs typeface="Prompt" pitchFamily="34" charset="-120"/>
                        </a:rPr>
                        <a:t>แพร</a:t>
                      </a:r>
                      <a:endParaRPr lang="en-US" sz="1100" dirty="0">
                        <a:latin typeface="Prompt" charset="0"/>
                        <a:ea typeface="Prompt" charset="0"/>
                        <a:cs typeface="Prompt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95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DS</a:t>
                      </a:r>
                      <a:endParaRPr lang="en-US" sz="11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731520" y="3703320"/>
            <a:ext cx="2514600" cy="7772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1" name="Shape 8"/>
          <p:cNvSpPr/>
          <p:nvPr/>
        </p:nvSpPr>
        <p:spPr>
          <a:xfrm>
            <a:off x="731520" y="3703320"/>
            <a:ext cx="54864" cy="777240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9"/>
          <p:cNvSpPr/>
          <p:nvPr/>
        </p:nvSpPr>
        <p:spPr>
          <a:xfrm>
            <a:off x="960120" y="3749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Index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960120" y="413308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เลขแถว เริ่มจาก 0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3474720" y="3703320"/>
            <a:ext cx="2514600" cy="7772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Shape 12"/>
          <p:cNvSpPr/>
          <p:nvPr/>
        </p:nvSpPr>
        <p:spPr>
          <a:xfrm>
            <a:off x="3474720" y="3703320"/>
            <a:ext cx="54864" cy="77724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3"/>
          <p:cNvSpPr/>
          <p:nvPr/>
        </p:nvSpPr>
        <p:spPr>
          <a:xfrm>
            <a:off x="3703320" y="3749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Column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703320" y="413308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ชื่อ / คะแนน / สาขา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217920" y="3703320"/>
            <a:ext cx="2514600" cy="7772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9" name="Shape 16"/>
          <p:cNvSpPr/>
          <p:nvPr/>
        </p:nvSpPr>
        <p:spPr>
          <a:xfrm>
            <a:off x="6217920" y="3703320"/>
            <a:ext cx="54864" cy="777240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7"/>
          <p:cNvSpPr/>
          <p:nvPr/>
        </p:nvSpPr>
        <p:spPr>
          <a:xfrm>
            <a:off x="6446520" y="374904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Row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446520" y="413308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ข้อมูล 1 คน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3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อ่าน CSV + สำรวจข้อมูล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โหลดข้อมูลจริง แล้วดูว่ามีอะไรข้างใน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📋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คำสั่งสำรวจข้อมูลพื้นฐาน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143000"/>
            <a:ext cx="7680960" cy="548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31520" y="1143000"/>
            <a:ext cx="54864" cy="548640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Shape 5"/>
          <p:cNvSpPr/>
          <p:nvPr/>
        </p:nvSpPr>
        <p:spPr>
          <a:xfrm>
            <a:off x="822960" y="1197864"/>
            <a:ext cx="3566160" cy="420624"/>
          </a:xfrm>
          <a:prstGeom prst="roundRect">
            <a:avLst>
              <a:gd name="adj" fmla="val 10870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960120" y="1197864"/>
            <a:ext cx="3429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pd.read_csv("file.csv")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617720" y="1143000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โหลดไฟล์ CSV → ได้ DataFrame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1828800"/>
            <a:ext cx="7680960" cy="548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1" name="Shape 9"/>
          <p:cNvSpPr/>
          <p:nvPr/>
        </p:nvSpPr>
        <p:spPr>
          <a:xfrm>
            <a:off x="731520" y="1828800"/>
            <a:ext cx="54864" cy="54864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Shape 10"/>
          <p:cNvSpPr/>
          <p:nvPr/>
        </p:nvSpPr>
        <p:spPr>
          <a:xfrm>
            <a:off x="822960" y="1883664"/>
            <a:ext cx="3566160" cy="420624"/>
          </a:xfrm>
          <a:prstGeom prst="roundRect">
            <a:avLst>
              <a:gd name="adj" fmla="val 10870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960120" y="1883664"/>
            <a:ext cx="3429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df.head()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617720" y="1828800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ดู 5 แถวแรก (ใส่ตัวเลขเปลี่ยนได้)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31520" y="2514600"/>
            <a:ext cx="7680960" cy="548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Shape 14"/>
          <p:cNvSpPr/>
          <p:nvPr/>
        </p:nvSpPr>
        <p:spPr>
          <a:xfrm>
            <a:off x="731520" y="2514600"/>
            <a:ext cx="54864" cy="548640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Shape 15"/>
          <p:cNvSpPr/>
          <p:nvPr/>
        </p:nvSpPr>
        <p:spPr>
          <a:xfrm>
            <a:off x="822960" y="2569464"/>
            <a:ext cx="3566160" cy="420624"/>
          </a:xfrm>
          <a:prstGeom prst="roundRect">
            <a:avLst>
              <a:gd name="adj" fmla="val 10870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960120" y="2569464"/>
            <a:ext cx="3429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df.shape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617720" y="2514600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จำนวนแถว × จำนวนคอลัมน์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31520" y="3200400"/>
            <a:ext cx="7680960" cy="548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Shape 19"/>
          <p:cNvSpPr/>
          <p:nvPr/>
        </p:nvSpPr>
        <p:spPr>
          <a:xfrm>
            <a:off x="731520" y="3200400"/>
            <a:ext cx="54864" cy="548640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Shape 20"/>
          <p:cNvSpPr/>
          <p:nvPr/>
        </p:nvSpPr>
        <p:spPr>
          <a:xfrm>
            <a:off x="822960" y="3255264"/>
            <a:ext cx="3566160" cy="420624"/>
          </a:xfrm>
          <a:prstGeom prst="roundRect">
            <a:avLst>
              <a:gd name="adj" fmla="val 10870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3" name="Text 21"/>
          <p:cNvSpPr/>
          <p:nvPr/>
        </p:nvSpPr>
        <p:spPr>
          <a:xfrm>
            <a:off x="960120" y="3255264"/>
            <a:ext cx="3429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df.describe()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617720" y="3200400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สรุปสถิติ: เฉลี่ย, สูงสุด, ต่ำสุด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731520" y="3886200"/>
            <a:ext cx="7680960" cy="548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6" name="Shape 24"/>
          <p:cNvSpPr/>
          <p:nvPr/>
        </p:nvSpPr>
        <p:spPr>
          <a:xfrm>
            <a:off x="731520" y="3886200"/>
            <a:ext cx="54864" cy="548640"/>
          </a:xfrm>
          <a:prstGeom prst="rect">
            <a:avLst/>
          </a:prstGeom>
          <a:solidFill>
            <a:srgbClr val="E255A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Shape 25"/>
          <p:cNvSpPr/>
          <p:nvPr/>
        </p:nvSpPr>
        <p:spPr>
          <a:xfrm>
            <a:off x="822960" y="3941064"/>
            <a:ext cx="3566160" cy="420624"/>
          </a:xfrm>
          <a:prstGeom prst="roundRect">
            <a:avLst>
              <a:gd name="adj" fmla="val 10870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8" name="Text 26"/>
          <p:cNvSpPr/>
          <p:nvPr/>
        </p:nvSpPr>
        <p:spPr>
          <a:xfrm>
            <a:off x="960120" y="3941064"/>
            <a:ext cx="3429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df.info()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617720" y="3886200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ดูชนิดข้อมูลและ missing values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4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Filter + GroupBy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เลือกเฉพาะข้อมูลที่ต้องการ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🔎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เลือก + Filter + Sort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เลือกคอลัมน์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1481328"/>
            <a:ext cx="7680960" cy="475488"/>
          </a:xfrm>
          <a:prstGeom prst="roundRect">
            <a:avLst>
              <a:gd name="adj" fmla="val 1538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914400" y="159105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df["ราคา"]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Filter แถว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31520" y="2487168"/>
            <a:ext cx="7680960" cy="475488"/>
          </a:xfrm>
          <a:prstGeom prst="roundRect">
            <a:avLst>
              <a:gd name="adj" fmla="val 1538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914400" y="259689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df[df["ราคา"] &gt; 100]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1520" y="3108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Sort เรียงลำดับ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31520" y="3493008"/>
            <a:ext cx="7680960" cy="475488"/>
          </a:xfrm>
          <a:prstGeom prst="roundRect">
            <a:avLst>
              <a:gd name="adj" fmla="val 1538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914400" y="360273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df.sort_values("ราคา", ascending=False)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31520" y="41605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ตัวอย่าง: เมนูประเภทเย็น ราคาไม่เกิน 80 บาท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31520" y="4480560"/>
            <a:ext cx="7680960" cy="475488"/>
          </a:xfrm>
          <a:prstGeom prst="roundRect">
            <a:avLst>
              <a:gd name="adj" fmla="val 1538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914400" y="459028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df[(df["ประเภท"] == "เย็น") &amp; (df["ราคา"] &lt;= 80)]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📊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GroupBy — จัดกลุ่มแล้วคำนวณ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GroupBy = "จัดกลุ่มข้อมูลตามคอลัมน์ที่ต้องการ แล้วคำนวณแต่ละกลุ่ม"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1520" y="1600200"/>
            <a:ext cx="7680960" cy="548640"/>
          </a:xfrm>
          <a:prstGeom prst="roundRect">
            <a:avLst>
              <a:gd name="adj" fmla="val 13333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914400" y="1709928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df.groupby("คอลัมน์ที่จัดกลุ่ม")["คอลัมน์ที่คำนวณ"].ฟังก์ชัน()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377440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ราคาเฉลี่ยแต่ละประเภท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31520" y="2743200"/>
            <a:ext cx="5029200" cy="502920"/>
          </a:xfrm>
          <a:prstGeom prst="roundRect">
            <a:avLst>
              <a:gd name="adj" fmla="val 1454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914400" y="2852928"/>
            <a:ext cx="46634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df.groupby("ประเภท")["ราคา"].mean()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943600" y="2377440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6126480" y="2450592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ร้อน → 71.25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เย็น → 83.40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20" y="3703320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ยอดขายรวมแต่ละเมนู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31520" y="4069080"/>
            <a:ext cx="5029200" cy="502920"/>
          </a:xfrm>
          <a:prstGeom prst="roundRect">
            <a:avLst>
              <a:gd name="adj" fmla="val 1454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914400" y="4178808"/>
            <a:ext cx="46634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df.groupby("เมนู")["จำนวน"].sum()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943600" y="3703320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Text 15"/>
          <p:cNvSpPr/>
          <p:nvPr/>
        </p:nvSpPr>
        <p:spPr>
          <a:xfrm>
            <a:off x="6126480" y="3776472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Latte → 340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Matcha → 312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...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5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 Cleaning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ทำความสะอาดข้อมูลก่อนวิเคราะห์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🧹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 Cleaning — ทำไมถึงสำคัญ?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078992"/>
            <a:ext cx="7680960" cy="548640"/>
          </a:xfrm>
          <a:prstGeom prst="roundRect">
            <a:avLst>
              <a:gd name="adj" fmla="val 13333"/>
            </a:avLst>
          </a:prstGeom>
          <a:solidFill>
            <a:srgbClr val="FBE4E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914400" y="1078992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ข้อมูลจริงในชีวิตการทำงาน — Data Scientists ใช้เวลา 60-80% กับการ clean ข้อมูล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1874520"/>
            <a:ext cx="7680960" cy="841248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Shape 6"/>
          <p:cNvSpPr/>
          <p:nvPr/>
        </p:nvSpPr>
        <p:spPr>
          <a:xfrm>
            <a:off x="731520" y="1874520"/>
            <a:ext cx="54864" cy="841248"/>
          </a:xfrm>
          <a:prstGeom prst="rect">
            <a:avLst/>
          </a:prstGeom>
          <a:solidFill>
            <a:srgbClr val="EB5757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914400" y="1874520"/>
            <a:ext cx="2103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❗ ข้อมูลหาย (NaN)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017520" y="187452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เช็ค: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474720" y="1938528"/>
            <a:ext cx="2103120" cy="320040"/>
          </a:xfrm>
          <a:prstGeom prst="roundRect">
            <a:avLst>
              <a:gd name="adj" fmla="val 11429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3566160" y="193852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df.isnull().sum()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017520" y="231343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แก้: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474720" y="2331720"/>
            <a:ext cx="2103120" cy="320040"/>
          </a:xfrm>
          <a:prstGeom prst="roundRect">
            <a:avLst>
              <a:gd name="adj" fmla="val 11429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3566160" y="233172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B57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fillna() หรือ dropna()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2834640"/>
            <a:ext cx="7680960" cy="841248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Shape 15"/>
          <p:cNvSpPr/>
          <p:nvPr/>
        </p:nvSpPr>
        <p:spPr>
          <a:xfrm>
            <a:off x="731520" y="2834640"/>
            <a:ext cx="54864" cy="841248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914400" y="2834640"/>
            <a:ext cx="2103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❗ Data type ผิด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เช่น ราคาเป็น text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017520" y="283464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เช็ค: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474720" y="2898648"/>
            <a:ext cx="2103120" cy="320040"/>
          </a:xfrm>
          <a:prstGeom prst="roundRect">
            <a:avLst>
              <a:gd name="adj" fmla="val 11429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Text 19"/>
          <p:cNvSpPr/>
          <p:nvPr/>
        </p:nvSpPr>
        <p:spPr>
          <a:xfrm>
            <a:off x="3566160" y="289864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df["ราคา"].dtype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017520" y="327355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แก้: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474720" y="3291840"/>
            <a:ext cx="2103120" cy="320040"/>
          </a:xfrm>
          <a:prstGeom prst="roundRect">
            <a:avLst>
              <a:gd name="adj" fmla="val 11429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4" name="Text 22"/>
          <p:cNvSpPr/>
          <p:nvPr/>
        </p:nvSpPr>
        <p:spPr>
          <a:xfrm>
            <a:off x="3566160" y="329184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299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df["ราคา"].astype(float)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31520" y="3794760"/>
            <a:ext cx="7680960" cy="841248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6" name="Shape 24"/>
          <p:cNvSpPr/>
          <p:nvPr/>
        </p:nvSpPr>
        <p:spPr>
          <a:xfrm>
            <a:off x="731520" y="3794760"/>
            <a:ext cx="54864" cy="841248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Text 25"/>
          <p:cNvSpPr/>
          <p:nvPr/>
        </p:nvSpPr>
        <p:spPr>
          <a:xfrm>
            <a:off x="914400" y="3794760"/>
            <a:ext cx="2103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❗ ข้อมูลซ้ำ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(duplicate)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017520" y="379476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เช็ค: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3474720" y="3858768"/>
            <a:ext cx="2103120" cy="320040"/>
          </a:xfrm>
          <a:prstGeom prst="roundRect">
            <a:avLst>
              <a:gd name="adj" fmla="val 11429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0" name="Text 28"/>
          <p:cNvSpPr/>
          <p:nvPr/>
        </p:nvSpPr>
        <p:spPr>
          <a:xfrm>
            <a:off x="3566160" y="385876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df.duplicated().sum()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3017520" y="423367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แก้: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3474720" y="4251960"/>
            <a:ext cx="2103120" cy="320040"/>
          </a:xfrm>
          <a:prstGeom prst="roundRect">
            <a:avLst>
              <a:gd name="adj" fmla="val 11429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3" name="Text 31"/>
          <p:cNvSpPr/>
          <p:nvPr/>
        </p:nvSpPr>
        <p:spPr>
          <a:xfrm>
            <a:off x="3566160" y="42519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df.drop_duplicates()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6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Visualization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เปลี่ยนตัวเลขให้เป็นภาพ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📈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เลือกกราฟให้ถูกประเภท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097280"/>
            <a:ext cx="1920240" cy="2834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31520" y="1097280"/>
            <a:ext cx="54864" cy="2834640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1234440" y="11704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📊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68680" y="182880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Bar Chart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68680" y="2212848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เปรียบเทียบจำนวน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ระหว่างกลุ่ม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22960" y="2944368"/>
            <a:ext cx="17373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1" name="Text 9"/>
          <p:cNvSpPr/>
          <p:nvPr/>
        </p:nvSpPr>
        <p:spPr>
          <a:xfrm>
            <a:off x="868680" y="30175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เมนูไหนขายดีสุด?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807208" y="1097280"/>
            <a:ext cx="1920240" cy="2834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Shape 11"/>
          <p:cNvSpPr/>
          <p:nvPr/>
        </p:nvSpPr>
        <p:spPr>
          <a:xfrm>
            <a:off x="2807208" y="1097280"/>
            <a:ext cx="54864" cy="283464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Text 12"/>
          <p:cNvSpPr/>
          <p:nvPr/>
        </p:nvSpPr>
        <p:spPr>
          <a:xfrm>
            <a:off x="3310128" y="11704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📈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2944368" y="182880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Line Chart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944368" y="2212848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ดูแนวโน้ม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ตามเวลา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898648" y="2944368"/>
            <a:ext cx="17373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2944368" y="30175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ยอดขายรายวัน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882896" y="1097280"/>
            <a:ext cx="1920240" cy="2834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Shape 18"/>
          <p:cNvSpPr/>
          <p:nvPr/>
        </p:nvSpPr>
        <p:spPr>
          <a:xfrm>
            <a:off x="4882896" y="1097280"/>
            <a:ext cx="54864" cy="2834640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Text 19"/>
          <p:cNvSpPr/>
          <p:nvPr/>
        </p:nvSpPr>
        <p:spPr>
          <a:xfrm>
            <a:off x="5385816" y="11704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🔵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5020056" y="182880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Scatter Plot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020056" y="2212848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ความสัมพันธ์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 ตัวแปร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974336" y="2944368"/>
            <a:ext cx="17373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5020056" y="30175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ราคา vs ยอดขาย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958584" y="1097280"/>
            <a:ext cx="1920240" cy="28346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Shape 25"/>
          <p:cNvSpPr/>
          <p:nvPr/>
        </p:nvSpPr>
        <p:spPr>
          <a:xfrm>
            <a:off x="6958584" y="1097280"/>
            <a:ext cx="54864" cy="2834640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8" name="Text 26"/>
          <p:cNvSpPr/>
          <p:nvPr/>
        </p:nvSpPr>
        <p:spPr>
          <a:xfrm>
            <a:off x="7461504" y="11704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🥧</a:t>
            </a:r>
            <a:endParaRPr lang="en-US" sz="3000" dirty="0"/>
          </a:p>
        </p:txBody>
      </p:sp>
      <p:sp>
        <p:nvSpPr>
          <p:cNvPr id="29" name="Text 27"/>
          <p:cNvSpPr/>
          <p:nvPr/>
        </p:nvSpPr>
        <p:spPr>
          <a:xfrm>
            <a:off x="7095744" y="182880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Pie Chart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7095744" y="2212848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สัดส่วน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เปอร์เซ็นต์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7050024" y="2944368"/>
            <a:ext cx="17373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2" name="Text 30"/>
          <p:cNvSpPr/>
          <p:nvPr/>
        </p:nvSpPr>
        <p:spPr>
          <a:xfrm>
            <a:off x="7095744" y="30175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สัดส่วนยอดขายแต่ละเมนู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731520" y="4069080"/>
            <a:ext cx="7680960" cy="914400"/>
          </a:xfrm>
          <a:prstGeom prst="roundRect">
            <a:avLst>
              <a:gd name="adj" fmla="val 8000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4" name="Text 32"/>
          <p:cNvSpPr/>
          <p:nvPr/>
        </p:nvSpPr>
        <p:spPr>
          <a:xfrm>
            <a:off x="914400" y="4178808"/>
            <a:ext cx="7315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plt.bar(x, y)   # Bar Chart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plt.plot(x, y)  # Line Chart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plt.scatter(x, y) # Scatter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plt.pie(values) # Pie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      # แสดงผล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💻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ตัวอย่างโค้ดแต่ละกราฟ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4526280" y="1051560"/>
            <a:ext cx="18288" cy="374904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77240" y="2633472"/>
            <a:ext cx="7772400" cy="18288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777240" y="107899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📊  Bar Chart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77240" y="1444752"/>
            <a:ext cx="3611880" cy="1051560"/>
          </a:xfrm>
          <a:prstGeom prst="roundRect">
            <a:avLst>
              <a:gd name="adj" fmla="val 6957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960120" y="1554480"/>
            <a:ext cx="324612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df['เมนู']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 = df['จำนวน']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plt.bar(x, y, color='steelblue')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663440" y="1078992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📈  Line Chart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663440" y="1444752"/>
            <a:ext cx="3611880" cy="1051560"/>
          </a:xfrm>
          <a:prstGeom prst="roundRect">
            <a:avLst>
              <a:gd name="adj" fmla="val 6957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4846320" y="1554480"/>
            <a:ext cx="324612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df['วันที่']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 = df['จำนวน']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plt.plot(x, y, marker='o')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77240" y="27432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🔵  Scatter Plot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77240" y="3108960"/>
            <a:ext cx="3611880" cy="1051560"/>
          </a:xfrm>
          <a:prstGeom prst="roundRect">
            <a:avLst>
              <a:gd name="adj" fmla="val 6957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960120" y="3218688"/>
            <a:ext cx="324612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df['ราคา']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 = df['จำนวน']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plt.scatter(x, y, color='tomato')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663440" y="2743200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🥧  Pie Chart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663440" y="3108960"/>
            <a:ext cx="3611880" cy="1325880"/>
          </a:xfrm>
          <a:prstGeom prst="roundRect">
            <a:avLst>
              <a:gd name="adj" fmla="val 5517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4846320" y="3218688"/>
            <a:ext cx="324612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 = df.groupby('เมนู')['จำนวน'].sum()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plt.pie(data,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labels=data.index,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autopct='%1.1f%%')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🎨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ตกแต่งกราฟด้วย Attributes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5742432" y="1051560"/>
            <a:ext cx="18288" cy="384048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77240" y="1115568"/>
            <a:ext cx="3063240" cy="347472"/>
          </a:xfrm>
          <a:prstGeom prst="roundRect">
            <a:avLst>
              <a:gd name="adj" fmla="val 1052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868680" y="1115568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plt.figure(figsize=(8,4))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931920" y="1115568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← กำหนดขนาดรูป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77240" y="1618488"/>
            <a:ext cx="3063240" cy="347472"/>
          </a:xfrm>
          <a:prstGeom prst="roundRect">
            <a:avLst>
              <a:gd name="adj" fmla="val 1052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868680" y="1618488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plt.title("ชื่อกราฟ")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931920" y="1618488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← ใส่หัวเรื่อง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77240" y="2121408"/>
            <a:ext cx="3063240" cy="347472"/>
          </a:xfrm>
          <a:prstGeom prst="roundRect">
            <a:avLst>
              <a:gd name="adj" fmla="val 1052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868680" y="2121408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299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plt.xlabel("แกน X")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931920" y="2121408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← ป้ายแกนนอน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77240" y="2624328"/>
            <a:ext cx="3063240" cy="347472"/>
          </a:xfrm>
          <a:prstGeom prst="roundRect">
            <a:avLst>
              <a:gd name="adj" fmla="val 1052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868680" y="2624328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299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plt.ylabel("แกน Y")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931920" y="2624328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← ป้ายแกนตั้ง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77240" y="3127248"/>
            <a:ext cx="3063240" cy="347472"/>
          </a:xfrm>
          <a:prstGeom prst="roundRect">
            <a:avLst>
              <a:gd name="adj" fmla="val 1052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9" name="Text 17"/>
          <p:cNvSpPr/>
          <p:nvPr/>
        </p:nvSpPr>
        <p:spPr>
          <a:xfrm>
            <a:off x="868680" y="3127248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B59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color="steelblue"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931920" y="3127248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← เลือกสีกราฟ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77240" y="3630168"/>
            <a:ext cx="3063240" cy="347472"/>
          </a:xfrm>
          <a:prstGeom prst="roundRect">
            <a:avLst>
              <a:gd name="adj" fmla="val 1052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Text 20"/>
          <p:cNvSpPr/>
          <p:nvPr/>
        </p:nvSpPr>
        <p:spPr>
          <a:xfrm>
            <a:off x="868680" y="3630168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B57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plt.xticks(rotation=45)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931920" y="3630168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← หมุน label แกน X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77240" y="4133088"/>
            <a:ext cx="3063240" cy="347472"/>
          </a:xfrm>
          <a:prstGeom prst="roundRect">
            <a:avLst>
              <a:gd name="adj" fmla="val 1052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868680" y="4133088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255A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plt.tight_layout()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931920" y="4133088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← จัดขอบอัตโนมัติ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897880" y="105156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ตัวอย่างรวม ✨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897880" y="1463040"/>
            <a:ext cx="2834640" cy="3291840"/>
          </a:xfrm>
          <a:prstGeom prst="roundRect">
            <a:avLst>
              <a:gd name="adj" fmla="val 2581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9" name="Text 27"/>
          <p:cNvSpPr/>
          <p:nvPr/>
        </p:nvSpPr>
        <p:spPr>
          <a:xfrm>
            <a:off x="6080760" y="1572768"/>
            <a:ext cx="2468880" cy="3072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plt.figure(figsize=(8,4))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plt.bar(x, y,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color='steelblue')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plt.title('ยอดขายตามเมนู')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plt.xlabel('เมนู')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plt.ylabel('จำนวน')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plt.xticks(rotation=45)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plt.tight_layout()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7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Mini Project ☕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วิเคราะห์ข้อมูลร้านกาแฟ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9520" y="1828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☕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☕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858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Mini Project: Coffee Shop Analysis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6766560" y="347472"/>
            <a:ext cx="1536192" cy="292608"/>
          </a:xfrm>
          <a:prstGeom prst="roundRect">
            <a:avLst>
              <a:gd name="adj" fmla="val 15625"/>
            </a:avLst>
          </a:prstGeom>
          <a:solidFill>
            <a:srgbClr val="FADEC9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6766560" y="347472"/>
            <a:ext cx="1536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กลุ่ม 2-3 คน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107899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โจทย์ — ใช้ข้อมูลร้านกาแฟที่โหลดมา ตอบ 3 คำถาม: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1645920"/>
            <a:ext cx="7680960" cy="86868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Shape 7"/>
          <p:cNvSpPr/>
          <p:nvPr/>
        </p:nvSpPr>
        <p:spPr>
          <a:xfrm>
            <a:off x="731520" y="1645920"/>
            <a:ext cx="54864" cy="868680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960120" y="1645920"/>
            <a:ext cx="411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463040" y="171907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เมนูไหนขายดีที่สุด?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463040" y="2148840"/>
            <a:ext cx="3008376" cy="292608"/>
          </a:xfrm>
          <a:prstGeom prst="roundRect">
            <a:avLst>
              <a:gd name="adj" fmla="val 1562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1463040" y="2148840"/>
            <a:ext cx="30083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hint: groupby + sum + sort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31520" y="2651760"/>
            <a:ext cx="7680960" cy="86868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Shape 13"/>
          <p:cNvSpPr/>
          <p:nvPr/>
        </p:nvSpPr>
        <p:spPr>
          <a:xfrm>
            <a:off x="731520" y="2651760"/>
            <a:ext cx="54864" cy="86868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960120" y="2651760"/>
            <a:ext cx="411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463040" y="272491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วันไหนในสัปดาห์มีคนมาซื้อเยอะสุด?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463040" y="3154680"/>
            <a:ext cx="2272284" cy="292608"/>
          </a:xfrm>
          <a:prstGeom prst="roundRect">
            <a:avLst>
              <a:gd name="adj" fmla="val 1562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9" name="Text 17"/>
          <p:cNvSpPr/>
          <p:nvPr/>
        </p:nvSpPr>
        <p:spPr>
          <a:xfrm>
            <a:off x="1463040" y="3154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hint: groupby + sum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31520" y="3657600"/>
            <a:ext cx="7680960" cy="86868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Shape 19"/>
          <p:cNvSpPr/>
          <p:nvPr/>
        </p:nvSpPr>
        <p:spPr>
          <a:xfrm>
            <a:off x="731520" y="3657600"/>
            <a:ext cx="54864" cy="868680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Text 20"/>
          <p:cNvSpPr/>
          <p:nvPr/>
        </p:nvSpPr>
        <p:spPr>
          <a:xfrm>
            <a:off x="960120" y="3657600"/>
            <a:ext cx="411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463040" y="373075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ถ้าเป็นเจ้าของร้าน จะปรับกลยุทธ์ยังไง?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1463040" y="4160520"/>
            <a:ext cx="2587752" cy="292608"/>
          </a:xfrm>
          <a:prstGeom prst="roundRect">
            <a:avLst>
              <a:gd name="adj" fmla="val 1562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1463040" y="4160520"/>
            <a:ext cx="25877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hint: คิดเอง ไม่มีเฉลย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🎯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สรุปสิ่งที่เรียนวันนี้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097280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31520" y="1097280"/>
            <a:ext cx="54864" cy="530352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Shape 5"/>
          <p:cNvSpPr/>
          <p:nvPr/>
        </p:nvSpPr>
        <p:spPr>
          <a:xfrm>
            <a:off x="822960" y="1161288"/>
            <a:ext cx="4114800" cy="402336"/>
          </a:xfrm>
          <a:prstGeom prst="roundRect">
            <a:avLst>
              <a:gd name="adj" fmla="val 9091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914400" y="1161288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pd.read_csv()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120640" y="1097280"/>
            <a:ext cx="3108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โหลดข้อมูล CSV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1709928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1" name="Shape 9"/>
          <p:cNvSpPr/>
          <p:nvPr/>
        </p:nvSpPr>
        <p:spPr>
          <a:xfrm>
            <a:off x="731520" y="1709928"/>
            <a:ext cx="54864" cy="530352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Shape 10"/>
          <p:cNvSpPr/>
          <p:nvPr/>
        </p:nvSpPr>
        <p:spPr>
          <a:xfrm>
            <a:off x="822960" y="1773936"/>
            <a:ext cx="4114800" cy="402336"/>
          </a:xfrm>
          <a:prstGeom prst="roundRect">
            <a:avLst>
              <a:gd name="adj" fmla="val 9091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914400" y="1773936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.head()  .shape  .describe()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120640" y="1709928"/>
            <a:ext cx="3108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สำรวจข้อมูล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31520" y="2322576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Shape 14"/>
          <p:cNvSpPr/>
          <p:nvPr/>
        </p:nvSpPr>
        <p:spPr>
          <a:xfrm>
            <a:off x="731520" y="2322576"/>
            <a:ext cx="54864" cy="530352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Shape 15"/>
          <p:cNvSpPr/>
          <p:nvPr/>
        </p:nvSpPr>
        <p:spPr>
          <a:xfrm>
            <a:off x="822960" y="2386584"/>
            <a:ext cx="4114800" cy="402336"/>
          </a:xfrm>
          <a:prstGeom prst="roundRect">
            <a:avLst>
              <a:gd name="adj" fmla="val 9091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914400" y="2386584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df[df["col"] &gt; x]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20640" y="2322576"/>
            <a:ext cx="3108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Filter ข้อมูล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31520" y="2935224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Shape 19"/>
          <p:cNvSpPr/>
          <p:nvPr/>
        </p:nvSpPr>
        <p:spPr>
          <a:xfrm>
            <a:off x="731520" y="2935224"/>
            <a:ext cx="54864" cy="530352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Shape 20"/>
          <p:cNvSpPr/>
          <p:nvPr/>
        </p:nvSpPr>
        <p:spPr>
          <a:xfrm>
            <a:off x="822960" y="2999232"/>
            <a:ext cx="4114800" cy="402336"/>
          </a:xfrm>
          <a:prstGeom prst="roundRect">
            <a:avLst>
              <a:gd name="adj" fmla="val 9091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3" name="Text 21"/>
          <p:cNvSpPr/>
          <p:nvPr/>
        </p:nvSpPr>
        <p:spPr>
          <a:xfrm>
            <a:off x="914400" y="2999232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.groupby("col").mean()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120640" y="2935224"/>
            <a:ext cx="3108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จัดกลุ่มแล้วคำนวณ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731520" y="3547872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6" name="Shape 24"/>
          <p:cNvSpPr/>
          <p:nvPr/>
        </p:nvSpPr>
        <p:spPr>
          <a:xfrm>
            <a:off x="731520" y="3547872"/>
            <a:ext cx="54864" cy="530352"/>
          </a:xfrm>
          <a:prstGeom prst="rect">
            <a:avLst/>
          </a:prstGeom>
          <a:solidFill>
            <a:srgbClr val="EB5757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Shape 25"/>
          <p:cNvSpPr/>
          <p:nvPr/>
        </p:nvSpPr>
        <p:spPr>
          <a:xfrm>
            <a:off x="822960" y="3611880"/>
            <a:ext cx="4114800" cy="402336"/>
          </a:xfrm>
          <a:prstGeom prst="roundRect">
            <a:avLst>
              <a:gd name="adj" fmla="val 9091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8" name="Text 26"/>
          <p:cNvSpPr/>
          <p:nvPr/>
        </p:nvSpPr>
        <p:spPr>
          <a:xfrm>
            <a:off x="914400" y="3611880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.isnull()  .fillna()  .dropna()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120640" y="3547872"/>
            <a:ext cx="3108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ทำความสะอาดข้อมูล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731520" y="4160520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1" name="Shape 29"/>
          <p:cNvSpPr/>
          <p:nvPr/>
        </p:nvSpPr>
        <p:spPr>
          <a:xfrm>
            <a:off x="731520" y="4160520"/>
            <a:ext cx="54864" cy="530352"/>
          </a:xfrm>
          <a:prstGeom prst="rect">
            <a:avLst/>
          </a:prstGeom>
          <a:solidFill>
            <a:srgbClr val="E255A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2" name="Shape 30"/>
          <p:cNvSpPr/>
          <p:nvPr/>
        </p:nvSpPr>
        <p:spPr>
          <a:xfrm>
            <a:off x="822960" y="4224528"/>
            <a:ext cx="4114800" cy="402336"/>
          </a:xfrm>
          <a:prstGeom prst="roundRect">
            <a:avLst>
              <a:gd name="adj" fmla="val 9091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3" name="Text 31"/>
          <p:cNvSpPr/>
          <p:nvPr/>
        </p:nvSpPr>
        <p:spPr>
          <a:xfrm>
            <a:off x="914400" y="4224528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plt.bar()  plt.plot()  plt.show()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120640" y="4160520"/>
            <a:ext cx="3108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สร้างกราฟ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1223</Words>
  <Application>Microsoft Macintosh PowerPoint</Application>
  <PresentationFormat>On-screen Show (16:9)</PresentationFormat>
  <Paragraphs>304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Courier New</vt:lpstr>
      <vt:lpstr>Prompt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 with Python</dc:title>
  <dc:subject>PptxGenJS Presentation</dc:subject>
  <dc:creator>PptxGenJS</dc:creator>
  <cp:lastModifiedBy>Nanpipat Klinpratoom</cp:lastModifiedBy>
  <cp:revision>2</cp:revision>
  <dcterms:created xsi:type="dcterms:W3CDTF">2026-04-07T14:08:03Z</dcterms:created>
  <dcterms:modified xsi:type="dcterms:W3CDTF">2026-04-07T14:18:09Z</dcterms:modified>
</cp:coreProperties>
</file>