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9" d="100"/>
          <a:sy n="169" d="100"/>
        </p:scale>
        <p:origin x="1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161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🤖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731520" y="1691640"/>
            <a:ext cx="7680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&amp; Machine Learning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25603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รู้จัก AI ที่อยู่รอบตัว และลองเล่นกับ Model จริง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31520" y="39776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731520" y="41148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ต่อจากคาบ Data Science — วันนี้เราจะดูว่า AI ทำงานยังไง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📚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สิ่งที่จะเรียนวันนี้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77240" y="1234440"/>
            <a:ext cx="411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325880" y="123444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/ ML / Deep Learning คืออะไร?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583680" y="1307592"/>
            <a:ext cx="1010412" cy="292608"/>
          </a:xfrm>
          <a:prstGeom prst="roundRect">
            <a:avLst>
              <a:gd name="adj" fmla="val 15625"/>
            </a:avLst>
          </a:prstGeom>
          <a:solidFill>
            <a:srgbClr val="E8DEEE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6583680" y="1307592"/>
            <a:ext cx="10104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Concept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77240" y="1801368"/>
            <a:ext cx="411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325880" y="1801368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ML ทำงานยังไง — 3 ประเภทหลัก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0" y="1874520"/>
            <a:ext cx="1010412" cy="292608"/>
          </a:xfrm>
          <a:prstGeom prst="roundRect">
            <a:avLst>
              <a:gd name="adj" fmla="val 15625"/>
            </a:avLst>
          </a:prstGeom>
          <a:solidFill>
            <a:srgbClr val="E8DEEE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6583680" y="1874520"/>
            <a:ext cx="10104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Concept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77240" y="2368296"/>
            <a:ext cx="411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25880" y="2368296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Demo: Image Classification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583680" y="2441448"/>
            <a:ext cx="694944" cy="292608"/>
          </a:xfrm>
          <a:prstGeom prst="roundRect">
            <a:avLst>
              <a:gd name="adj" fmla="val 15625"/>
            </a:avLst>
          </a:prstGeom>
          <a:solidFill>
            <a:srgbClr val="DBEDDB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6583680" y="2441448"/>
            <a:ext cx="6949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Demo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2935224"/>
            <a:ext cx="411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25880" y="2935224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Demo: Sentiment Analysis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583680" y="3008376"/>
            <a:ext cx="694944" cy="292608"/>
          </a:xfrm>
          <a:prstGeom prst="roundRect">
            <a:avLst>
              <a:gd name="adj" fmla="val 15625"/>
            </a:avLst>
          </a:prstGeom>
          <a:solidFill>
            <a:srgbClr val="DBEDDB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6583680" y="3008376"/>
            <a:ext cx="6949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Demo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77240" y="3502152"/>
            <a:ext cx="411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325880" y="3502152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Demo: Text Generation (LLM)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583680" y="3575304"/>
            <a:ext cx="694944" cy="292608"/>
          </a:xfrm>
          <a:prstGeom prst="roundRect">
            <a:avLst>
              <a:gd name="adj" fmla="val 15625"/>
            </a:avLst>
          </a:prstGeom>
          <a:solidFill>
            <a:srgbClr val="DBEDDB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Text 22"/>
          <p:cNvSpPr/>
          <p:nvPr/>
        </p:nvSpPr>
        <p:spPr>
          <a:xfrm>
            <a:off x="6583680" y="3575304"/>
            <a:ext cx="6949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Demo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77240" y="4069080"/>
            <a:ext cx="411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6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325880" y="406908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รอบตัว + จริยธรรม + เส้นทางต่อ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583680" y="4142232"/>
            <a:ext cx="1010412" cy="292608"/>
          </a:xfrm>
          <a:prstGeom prst="roundRect">
            <a:avLst>
              <a:gd name="adj" fmla="val 15625"/>
            </a:avLst>
          </a:prstGeom>
          <a:solidFill>
            <a:srgbClr val="FADEC9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6583680" y="4142232"/>
            <a:ext cx="10104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Discuss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1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/ ML / Deep Learning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แยกแยะให้ชัด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🧠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vs ML vs Deep Learning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097280"/>
            <a:ext cx="4023360" cy="3566160"/>
          </a:xfrm>
          <a:prstGeom prst="roundRect">
            <a:avLst>
              <a:gd name="adj" fmla="val 6410"/>
            </a:avLst>
          </a:prstGeom>
          <a:solidFill>
            <a:srgbClr val="EBF5FB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914400" y="117043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097280" y="1691640"/>
            <a:ext cx="3291840" cy="2651760"/>
          </a:xfrm>
          <a:prstGeom prst="roundRect">
            <a:avLst>
              <a:gd name="adj" fmla="val 6897"/>
            </a:avLst>
          </a:prstGeom>
          <a:solidFill>
            <a:srgbClr val="DBEDDB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1280160" y="176479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ML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463040" y="237744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E8DEEE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1645920" y="245059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Deep Learning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645920" y="2852928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Neural Networks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120640" y="1188720"/>
            <a:ext cx="3474720" cy="80467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Shape 11"/>
          <p:cNvSpPr/>
          <p:nvPr/>
        </p:nvSpPr>
        <p:spPr>
          <a:xfrm>
            <a:off x="5120640" y="1188720"/>
            <a:ext cx="54864" cy="804672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Text 12"/>
          <p:cNvSpPr/>
          <p:nvPr/>
        </p:nvSpPr>
        <p:spPr>
          <a:xfrm>
            <a:off x="5349240" y="1188720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989320" y="1188720"/>
            <a:ext cx="2423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ทำให้คอมฉลาด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เหมือนคน (ร่มใหญ่สุด)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120640" y="2148840"/>
            <a:ext cx="3474720" cy="80467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Shape 15"/>
          <p:cNvSpPr/>
          <p:nvPr/>
        </p:nvSpPr>
        <p:spPr>
          <a:xfrm>
            <a:off x="5120640" y="2148840"/>
            <a:ext cx="54864" cy="804672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5349240" y="2148840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989320" y="2148840"/>
            <a:ext cx="2423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สอนให้คอมเรียนรู้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จากข้อมูล ไม่ต้องเขียนกฎเอง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120640" y="3108960"/>
            <a:ext cx="3474720" cy="80467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Shape 19"/>
          <p:cNvSpPr/>
          <p:nvPr/>
        </p:nvSpPr>
        <p:spPr>
          <a:xfrm>
            <a:off x="5120640" y="3108960"/>
            <a:ext cx="54864" cy="804672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5349240" y="3108960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DL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989320" y="3108960"/>
            <a:ext cx="24231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ML แบบซับซ้อน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โครงข่ายเหมือนสมองคน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⚡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แบบเก่า vs Machine Learning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097280"/>
            <a:ext cx="3794760" cy="356616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097280"/>
            <a:ext cx="54864" cy="3566160"/>
          </a:xfrm>
          <a:prstGeom prst="rect">
            <a:avLst/>
          </a:prstGeom>
          <a:solidFill>
            <a:srgbClr val="EB575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960120" y="118872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❌  แบบเก่า (Rule-based)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1627632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เขียนกฎเองทุกอย่าง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60120" y="2011680"/>
            <a:ext cx="3383280" cy="2011680"/>
          </a:xfrm>
          <a:prstGeom prst="roundRect">
            <a:avLst>
              <a:gd name="adj" fmla="val 363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1143000" y="2121408"/>
            <a:ext cx="3017520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ถ้า มีขน + เห่า → หมา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ถ้า มีขน + เหมียว → แมว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ถ้า มีขน + ??? → ???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ไม่รู้! ต้องเขียนกฎเพิ่มเรื่อยๆ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46320" y="1097280"/>
            <a:ext cx="3794760" cy="356616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Shape 10"/>
          <p:cNvSpPr/>
          <p:nvPr/>
        </p:nvSpPr>
        <p:spPr>
          <a:xfrm>
            <a:off x="4846320" y="1097280"/>
            <a:ext cx="54864" cy="356616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5074920" y="118872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✅  Machine Learning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074920" y="1627632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ให้คอมเรียนรู้จากข้อมูล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074920" y="2011680"/>
            <a:ext cx="3383280" cy="2011680"/>
          </a:xfrm>
          <a:prstGeom prst="roundRect">
            <a:avLst>
              <a:gd name="adj" fmla="val 363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5257800" y="2121408"/>
            <a:ext cx="3017520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ให้ดูรูปหมา   10,000 รูป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ให้ดูรูปแมว   10,000 รูป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→ คอมเรียนรู้เอง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รูปใหม่ ทายถูก 95% ✓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2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ML 3 ประเภทหลัก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ไม่มีสูตร — เข้าใจผ่านตัวอย่าง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🎓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ML 3 ประเภทหลัก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097280"/>
            <a:ext cx="2606040" cy="36576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097280"/>
            <a:ext cx="54864" cy="365760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896112" y="11887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Supervised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96112" y="1600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มีเฉลยให้ดู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011680"/>
            <a:ext cx="24231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896112" y="210312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เปรียบเทียบ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96112" y="2395728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สอนเด็กทำการบ้าน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(มีเฉลยหลังเล่ม)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291840"/>
            <a:ext cx="24231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896112" y="338328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96112" y="3675888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ทายราคาบ้าน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แยกอีเมลสแปม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566160" y="1097280"/>
            <a:ext cx="2606040" cy="36576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Shape 14"/>
          <p:cNvSpPr/>
          <p:nvPr/>
        </p:nvSpPr>
        <p:spPr>
          <a:xfrm>
            <a:off x="3566160" y="1097280"/>
            <a:ext cx="54864" cy="365760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Text 15"/>
          <p:cNvSpPr/>
          <p:nvPr/>
        </p:nvSpPr>
        <p:spPr>
          <a:xfrm>
            <a:off x="3730752" y="11887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Unsupervised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730752" y="1600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ไม่มีเฉลย จัดเอง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657600" y="2011680"/>
            <a:ext cx="24231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3730752" y="210312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เปรียบเทียบ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730752" y="2395728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ให้เด็กจัดของเล่นเป็นกลุ่ม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(ไม่บอกว่าต้องจัดยังไง)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657600" y="3291840"/>
            <a:ext cx="24231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3" name="Text 21"/>
          <p:cNvSpPr/>
          <p:nvPr/>
        </p:nvSpPr>
        <p:spPr>
          <a:xfrm>
            <a:off x="3730752" y="338328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730752" y="3675888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แบ่งกลุ่มลูกค้า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แนะนำเพลง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00800" y="1097280"/>
            <a:ext cx="2606040" cy="36576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6" name="Shape 24"/>
          <p:cNvSpPr/>
          <p:nvPr/>
        </p:nvSpPr>
        <p:spPr>
          <a:xfrm>
            <a:off x="6400800" y="1097280"/>
            <a:ext cx="54864" cy="3657600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Text 25"/>
          <p:cNvSpPr/>
          <p:nvPr/>
        </p:nvSpPr>
        <p:spPr>
          <a:xfrm>
            <a:off x="6565392" y="11887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Reinforcement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565392" y="1600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เรียนจากรางวัล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92240" y="2011680"/>
            <a:ext cx="24231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0" name="Text 28"/>
          <p:cNvSpPr/>
          <p:nvPr/>
        </p:nvSpPr>
        <p:spPr>
          <a:xfrm>
            <a:off x="6565392" y="210312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เปรียบเทียบ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565392" y="2395728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สอนหมาทำ trick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(ทำถูกได้ขนม ผิดไม่ได้)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492240" y="3291840"/>
            <a:ext cx="24231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3" name="Text 31"/>
          <p:cNvSpPr/>
          <p:nvPr/>
        </p:nvSpPr>
        <p:spPr>
          <a:xfrm>
            <a:off x="6565392" y="338328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565392" y="3675888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เล่นเกม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รถขับเอง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3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Image Classification 🖼️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ให้ AI ทายรูปภาพ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🖼️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Image Classification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Image Classification = AI ดูรูป แล้วบอกว่ามีอะไรในรูป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88720" y="1691640"/>
            <a:ext cx="2103120" cy="1371600"/>
          </a:xfrm>
          <a:prstGeom prst="roundRect">
            <a:avLst>
              <a:gd name="adj" fmla="val 8000"/>
            </a:avLst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1737360" y="175564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🖼️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188720" y="245059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รูปภาพ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91840" y="1691640"/>
            <a:ext cx="640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931920" y="1691640"/>
            <a:ext cx="2103120" cy="1371600"/>
          </a:xfrm>
          <a:prstGeom prst="roundRect">
            <a:avLst>
              <a:gd name="adj" fmla="val 8000"/>
            </a:avLst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Text 9"/>
          <p:cNvSpPr/>
          <p:nvPr/>
        </p:nvSpPr>
        <p:spPr>
          <a:xfrm>
            <a:off x="4480560" y="175564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🤖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3931920" y="245059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Model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(Hugging Face)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035040" y="1691640"/>
            <a:ext cx="640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675120" y="1691640"/>
            <a:ext cx="2103120" cy="1371600"/>
          </a:xfrm>
          <a:prstGeom prst="roundRect">
            <a:avLst>
              <a:gd name="adj" fmla="val 8000"/>
            </a:avLst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7223760" y="175564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📊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6675120" y="245059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ผลลัพธ์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+ ความมั่นใจ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31520" y="3291840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Hugging Face = ห้องสมุด AI สำเร็จรูป มี Model ให้ใช้ฟรีหลายหมื่นตัว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31520" y="376732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ตัวอย่างผลลัพธ์: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31520" y="4160520"/>
            <a:ext cx="2560320" cy="530352"/>
          </a:xfrm>
          <a:prstGeom prst="roundRect">
            <a:avLst>
              <a:gd name="adj" fmla="val 1034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868680" y="4160520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tabby cat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423160" y="4160520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91.2%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566160" y="4160520"/>
            <a:ext cx="2560320" cy="530352"/>
          </a:xfrm>
          <a:prstGeom prst="roundRect">
            <a:avLst>
              <a:gd name="adj" fmla="val 1034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3" name="Text 21"/>
          <p:cNvSpPr/>
          <p:nvPr/>
        </p:nvSpPr>
        <p:spPr>
          <a:xfrm>
            <a:off x="3703320" y="4160520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Persian cat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257800" y="4160520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299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6.1%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400800" y="4160520"/>
            <a:ext cx="2560320" cy="530352"/>
          </a:xfrm>
          <a:prstGeom prst="roundRect">
            <a:avLst>
              <a:gd name="adj" fmla="val 10345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6" name="Text 24"/>
          <p:cNvSpPr/>
          <p:nvPr/>
        </p:nvSpPr>
        <p:spPr>
          <a:xfrm>
            <a:off x="6537960" y="4160520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Egyptian cat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092440" y="4160520"/>
            <a:ext cx="731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2.2%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4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Sentiment Analysis 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ให้ AI อ่านรีวิว แล้วบอกความรู้สึก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💬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Sentiment Analysis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อ่านข้อความ → วิเคราะห์ "ความรู้สึก" → Positive / Negative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1600200"/>
            <a:ext cx="2377440" cy="292608"/>
          </a:xfrm>
          <a:prstGeom prst="roundRect">
            <a:avLst>
              <a:gd name="adj" fmla="val 15625"/>
            </a:avLst>
          </a:prstGeom>
          <a:solidFill>
            <a:srgbClr val="E8F5F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731520" y="16002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วิเคราะห์รีวิวสินค้า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566160" y="1600200"/>
            <a:ext cx="2903220" cy="292608"/>
          </a:xfrm>
          <a:prstGeom prst="roundRect">
            <a:avLst>
              <a:gd name="adj" fmla="val 15625"/>
            </a:avLst>
          </a:prstGeom>
          <a:solidFill>
            <a:srgbClr val="E8F5F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3566160" y="1600200"/>
            <a:ext cx="29032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ดูความเห็นใน Social Media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0" y="1600200"/>
            <a:ext cx="2692908" cy="292608"/>
          </a:xfrm>
          <a:prstGeom prst="roundRect">
            <a:avLst>
              <a:gd name="adj" fmla="val 15625"/>
            </a:avLst>
          </a:prstGeom>
          <a:solidFill>
            <a:srgbClr val="E8F5F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Text 9"/>
          <p:cNvSpPr/>
          <p:nvPr/>
        </p:nvSpPr>
        <p:spPr>
          <a:xfrm>
            <a:off x="6400800" y="1600200"/>
            <a:ext cx="26929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ประเมิน Feedback ลูกค้า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214884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ตัวอย่าง: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2606040"/>
            <a:ext cx="7680960" cy="71323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Shape 12"/>
          <p:cNvSpPr/>
          <p:nvPr/>
        </p:nvSpPr>
        <p:spPr>
          <a:xfrm>
            <a:off x="731520" y="2606040"/>
            <a:ext cx="54864" cy="713232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960120" y="2606040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"This food is amazing! Best restaurant ever!"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17920" y="26060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POSITIVE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217920" y="295351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99.3%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31520" y="3447288"/>
            <a:ext cx="7680960" cy="71323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Shape 17"/>
          <p:cNvSpPr/>
          <p:nvPr/>
        </p:nvSpPr>
        <p:spPr>
          <a:xfrm>
            <a:off x="731520" y="3447288"/>
            <a:ext cx="54864" cy="713232"/>
          </a:xfrm>
          <a:prstGeom prst="rect">
            <a:avLst/>
          </a:prstGeom>
          <a:solidFill>
            <a:srgbClr val="EB575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960120" y="3447288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"Terrible service. I waited 2 hours for cold food."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17920" y="344728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NEGATIVE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217920" y="379476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98.7%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731520" y="4288536"/>
            <a:ext cx="7680960" cy="71323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Shape 22"/>
          <p:cNvSpPr/>
          <p:nvPr/>
        </p:nvSpPr>
        <p:spPr>
          <a:xfrm>
            <a:off x="731520" y="4288536"/>
            <a:ext cx="54864" cy="713232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960120" y="4288536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"The movie was okay, nothing special."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217920" y="4288536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POSITIVE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217920" y="463600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61.2%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5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Text Generation 💡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ChatGPT ทำงานยังไง?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💡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LLM — Large Language Model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731520" y="107899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ChatGPT, Claude, Gemini → ใช้เทคโนโลยีนี้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1520" y="1572768"/>
            <a:ext cx="7680960" cy="594360"/>
          </a:xfrm>
          <a:prstGeom prst="roundRect">
            <a:avLst>
              <a:gd name="adj" fmla="val 12308"/>
            </a:avLst>
          </a:prstGeom>
          <a:solidFill>
            <a:srgbClr val="E8DEEE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914400" y="1572768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หลักการ: "ทำนายคำถัดไป" ซ้ำไปเรื่อยๆ → ดูเหมือนเข้าใจภาษา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233172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ตัวอย่าง: "แมวนั่งบน ___"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31520" y="27432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LLM คำนวณ probability ของทุกคำ: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3108960"/>
            <a:ext cx="3200400" cy="3200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Shape 9"/>
          <p:cNvSpPr/>
          <p:nvPr/>
        </p:nvSpPr>
        <p:spPr>
          <a:xfrm>
            <a:off x="731520" y="3108960"/>
            <a:ext cx="1120140" cy="32004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4114800" y="31089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เก้าอี้  35%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1520" y="3493008"/>
            <a:ext cx="3200400" cy="3200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Shape 12"/>
          <p:cNvSpPr/>
          <p:nvPr/>
        </p:nvSpPr>
        <p:spPr>
          <a:xfrm>
            <a:off x="731520" y="3493008"/>
            <a:ext cx="800100" cy="32004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4114800" y="3493008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โต๊ะ  25%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1520" y="3877056"/>
            <a:ext cx="3200400" cy="3200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Shape 15"/>
          <p:cNvSpPr/>
          <p:nvPr/>
        </p:nvSpPr>
        <p:spPr>
          <a:xfrm>
            <a:off x="731520" y="3877056"/>
            <a:ext cx="480060" cy="32004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4114800" y="3877056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หลังคา  15%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31520" y="4261104"/>
            <a:ext cx="3200400" cy="3200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Shape 18"/>
          <p:cNvSpPr/>
          <p:nvPr/>
        </p:nvSpPr>
        <p:spPr>
          <a:xfrm>
            <a:off x="731520" y="4261104"/>
            <a:ext cx="384048" cy="320040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Text 19"/>
          <p:cNvSpPr/>
          <p:nvPr/>
        </p:nvSpPr>
        <p:spPr>
          <a:xfrm>
            <a:off x="4114800" y="4261104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ตัก  12%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303520" y="2331720"/>
            <a:ext cx="3474720" cy="278892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3" name="Shape 21"/>
          <p:cNvSpPr/>
          <p:nvPr/>
        </p:nvSpPr>
        <p:spPr>
          <a:xfrm>
            <a:off x="5303520" y="2331720"/>
            <a:ext cx="54864" cy="2788920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Text 22"/>
          <p:cNvSpPr/>
          <p:nvPr/>
        </p:nvSpPr>
        <p:spPr>
          <a:xfrm>
            <a:off x="5532120" y="2423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จุดสำคัญ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532120" y="2880360"/>
            <a:ext cx="3017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•  ไม่ได้ "คิด" เหมือนคน แต่ "ทำนาย" ได้เก่งมาก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532120" y="3520440"/>
            <a:ext cx="3017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•  เรียนรู้จากข้อความหลายล้านล้านคำ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532120" y="4160520"/>
            <a:ext cx="3017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•  ทำนายทีละคำ แต่เร็วมากจนดูเหมือนพูดคล่อง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6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รอบตัว + จริยธรรม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เส้นทางต่อ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🌍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ที่ใช้ทุกวัน (แต่ไม่รู้ตัว)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143000"/>
            <a:ext cx="3977640" cy="9144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143000"/>
            <a:ext cx="54864" cy="91440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841248" y="1234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📱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508760" y="123444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Face ID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08760" y="161848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Image Classification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83480" y="1143000"/>
            <a:ext cx="3977640" cy="9144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Shape 9"/>
          <p:cNvSpPr/>
          <p:nvPr/>
        </p:nvSpPr>
        <p:spPr>
          <a:xfrm>
            <a:off x="4983480" y="1143000"/>
            <a:ext cx="54864" cy="91440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5093208" y="1234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🌐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5760720" y="123444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Google Translate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760720" y="161848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Neural Translation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31520" y="2240280"/>
            <a:ext cx="3977640" cy="9144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Shape 14"/>
          <p:cNvSpPr/>
          <p:nvPr/>
        </p:nvSpPr>
        <p:spPr>
          <a:xfrm>
            <a:off x="731520" y="2240280"/>
            <a:ext cx="54864" cy="914400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Text 15"/>
          <p:cNvSpPr/>
          <p:nvPr/>
        </p:nvSpPr>
        <p:spPr>
          <a:xfrm>
            <a:off x="841248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🎵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1508760" y="233172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Spotify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508760" y="271576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Recommendation System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983480" y="2240280"/>
            <a:ext cx="3977640" cy="9144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Shape 19"/>
          <p:cNvSpPr/>
          <p:nvPr/>
        </p:nvSpPr>
        <p:spPr>
          <a:xfrm>
            <a:off x="4983480" y="2240280"/>
            <a:ext cx="54864" cy="914400"/>
          </a:xfrm>
          <a:prstGeom prst="rect">
            <a:avLst/>
          </a:prstGeom>
          <a:solidFill>
            <a:srgbClr val="E255A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5093208" y="23317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📱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5760720" y="233172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TikTok Feed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0" y="271576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255A1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Content Analysis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31520" y="3337560"/>
            <a:ext cx="3977640" cy="9144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6" name="Shape 24"/>
          <p:cNvSpPr/>
          <p:nvPr/>
        </p:nvSpPr>
        <p:spPr>
          <a:xfrm>
            <a:off x="731520" y="3337560"/>
            <a:ext cx="54864" cy="914400"/>
          </a:xfrm>
          <a:prstGeom prst="rect">
            <a:avLst/>
          </a:prstGeom>
          <a:solidFill>
            <a:srgbClr val="EB575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Text 25"/>
          <p:cNvSpPr/>
          <p:nvPr/>
        </p:nvSpPr>
        <p:spPr>
          <a:xfrm>
            <a:off x="841248" y="34290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🚗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1508760" y="342900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Tesla Autopilot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508760" y="381304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Computer Vision + RL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983480" y="3337560"/>
            <a:ext cx="3977640" cy="91440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1" name="Shape 29"/>
          <p:cNvSpPr/>
          <p:nvPr/>
        </p:nvSpPr>
        <p:spPr>
          <a:xfrm>
            <a:off x="4983480" y="3337560"/>
            <a:ext cx="54864" cy="91440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2" name="Text 30"/>
          <p:cNvSpPr/>
          <p:nvPr/>
        </p:nvSpPr>
        <p:spPr>
          <a:xfrm>
            <a:off x="5093208" y="34290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💬</a:t>
            </a:r>
            <a:endParaRPr lang="en-US" sz="2600" dirty="0"/>
          </a:p>
        </p:txBody>
      </p:sp>
      <p:sp>
        <p:nvSpPr>
          <p:cNvPr id="33" name="Text 31"/>
          <p:cNvSpPr/>
          <p:nvPr/>
        </p:nvSpPr>
        <p:spPr>
          <a:xfrm>
            <a:off x="5760720" y="342900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ChatGPT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760720" y="381304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Large Language Model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⚠️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ก็ผิดพลาดได้ — ข้อจำกัดสำคัญ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097280"/>
            <a:ext cx="3840480" cy="265176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097280"/>
            <a:ext cx="54864" cy="2651760"/>
          </a:xfrm>
          <a:prstGeom prst="rect">
            <a:avLst/>
          </a:prstGeom>
          <a:solidFill>
            <a:srgbClr val="EB575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960120" y="118872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Bias (อคติ)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60120" y="166420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เรียนจากข้อมูล → ถ้าข้อมูลมี bias, AI ก็ bias ด้วย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60120" y="2286000"/>
            <a:ext cx="3383280" cy="1234440"/>
          </a:xfrm>
          <a:prstGeom prst="roundRect">
            <a:avLst>
              <a:gd name="adj" fmla="val 59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1097280" y="237744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ตัวอย่าง: ระบบรับสมัครงาน AI</a:t>
            </a:r>
            <a:endParaRPr lang="en-US" sz="1200" dirty="0"/>
          </a:p>
          <a:p>
            <a:pPr marL="0" indent="0">
              <a:buNone/>
            </a:pPr>
            <a:r>
              <a:rPr lang="en-US" sz="12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เลือกผู้ชายมากกว่าผู้หญิง</a:t>
            </a:r>
            <a:endParaRPr lang="en-US" sz="1200" dirty="0"/>
          </a:p>
          <a:p>
            <a:pPr marL="0" indent="0">
              <a:buNone/>
            </a:pPr>
            <a:r>
              <a:rPr lang="en-US" sz="12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เพราะข้อมูลเดิมมีผู้ชายเยอะ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46320" y="1097280"/>
            <a:ext cx="3840480" cy="265176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Shape 10"/>
          <p:cNvSpPr/>
          <p:nvPr/>
        </p:nvSpPr>
        <p:spPr>
          <a:xfrm>
            <a:off x="4846320" y="1097280"/>
            <a:ext cx="54864" cy="265176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5074920" y="118872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Hallucination (หลอน)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074920" y="1664208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สร้างข้อมูลเท็จอย่างมั่นใจ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074920" y="2286000"/>
            <a:ext cx="3383280" cy="1234440"/>
          </a:xfrm>
          <a:prstGeom prst="roundRect">
            <a:avLst>
              <a:gd name="adj" fmla="val 5926"/>
            </a:avLst>
          </a:prstGeom>
          <a:solidFill>
            <a:srgbClr val="F1F1EF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5212080" y="237744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ตัวอย่าง: ถาม ChatGPT เรื่องข่าว</a:t>
            </a:r>
            <a:endParaRPr lang="en-US" sz="1200" dirty="0"/>
          </a:p>
          <a:p>
            <a:pPr marL="0" indent="0">
              <a:buNone/>
            </a:pPr>
            <a:r>
              <a:rPr lang="en-US" sz="12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AI แต่งข่าวขึ้นมาเอง</a:t>
            </a:r>
            <a:endParaRPr lang="en-US" sz="1200" dirty="0"/>
          </a:p>
          <a:p>
            <a:pPr marL="0" indent="0">
              <a:buNone/>
            </a:pPr>
            <a:r>
              <a:rPr lang="en-US" sz="12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โดยไม่รู้ว่าตัวเองโกหก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31520" y="3931920"/>
            <a:ext cx="7680960" cy="566928"/>
          </a:xfrm>
          <a:prstGeom prst="roundRect">
            <a:avLst>
              <a:gd name="adj" fmla="val 12903"/>
            </a:avLst>
          </a:prstGeom>
          <a:solidFill>
            <a:srgbClr val="FEF3C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914400" y="393192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B5D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💡  สิ่งสำคัญ: ตรวจสอบผลลัพธ์จาก AI เสมอ — อย่าเชื่อ 100%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🛤️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858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เส้นทางต่อ — อยากเรียนเพิ่มไปไหน?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143000"/>
            <a:ext cx="1920240" cy="32918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143000"/>
            <a:ext cx="54864" cy="3291840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1234440" y="12070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🔰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96112" y="1901952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เริ่มต้น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2377440"/>
            <a:ext cx="17373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896112" y="248716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 Kaggle Learn (ฟรี)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96112" y="314553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 fast.ai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834640" y="1143000"/>
            <a:ext cx="1920240" cy="32918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Shape 11"/>
          <p:cNvSpPr/>
          <p:nvPr/>
        </p:nvSpPr>
        <p:spPr>
          <a:xfrm>
            <a:off x="2834640" y="1143000"/>
            <a:ext cx="54864" cy="3291840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Text 12"/>
          <p:cNvSpPr/>
          <p:nvPr/>
        </p:nvSpPr>
        <p:spPr>
          <a:xfrm>
            <a:off x="3337560" y="12070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📚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2999232" y="1901952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คอร์สเต็ม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926080" y="2377440"/>
            <a:ext cx="17373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7" name="Text 15"/>
          <p:cNvSpPr/>
          <p:nvPr/>
        </p:nvSpPr>
        <p:spPr>
          <a:xfrm>
            <a:off x="2999232" y="248716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 Andrew Ng — Coursera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999232" y="314553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 Google ML Crash Course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937760" y="1143000"/>
            <a:ext cx="1920240" cy="32918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Shape 18"/>
          <p:cNvSpPr/>
          <p:nvPr/>
        </p:nvSpPr>
        <p:spPr>
          <a:xfrm>
            <a:off x="4937760" y="1143000"/>
            <a:ext cx="54864" cy="3291840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Text 19"/>
          <p:cNvSpPr/>
          <p:nvPr/>
        </p:nvSpPr>
        <p:spPr>
          <a:xfrm>
            <a:off x="5440680" y="12070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🏆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5102352" y="1901952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ลงมือทำ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029200" y="2377440"/>
            <a:ext cx="17373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4" name="Text 22"/>
          <p:cNvSpPr/>
          <p:nvPr/>
        </p:nvSpPr>
        <p:spPr>
          <a:xfrm>
            <a:off x="5102352" y="248716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 Kaggle Competitions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102352" y="314553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 Hugging Face Spaces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040880" y="1143000"/>
            <a:ext cx="1920240" cy="3291840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Shape 25"/>
          <p:cNvSpPr/>
          <p:nvPr/>
        </p:nvSpPr>
        <p:spPr>
          <a:xfrm>
            <a:off x="7040880" y="1143000"/>
            <a:ext cx="54864" cy="3291840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7543800" y="12070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💡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7205472" y="1901952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เครื่องมือ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7132320" y="2377440"/>
            <a:ext cx="17373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1" name="Text 29"/>
          <p:cNvSpPr/>
          <p:nvPr/>
        </p:nvSpPr>
        <p:spPr>
          <a:xfrm>
            <a:off x="7205472" y="248716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 scikit-learn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205472" y="314553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→  TensorFlow / PyTorch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31520" y="466344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ทั้ง 3 คาบนี้เป็นจุดเริ่มต้น — สิ่งสำคัญที่สุดคือ "ลงมือทำ" ครับ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56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🎯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1371600" y="256032"/>
            <a:ext cx="6400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สรุปสิ่งที่เรียนวันนี้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9875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5" name="Shape 3"/>
          <p:cNvSpPr/>
          <p:nvPr/>
        </p:nvSpPr>
        <p:spPr>
          <a:xfrm>
            <a:off x="731520" y="1143000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731520" y="1143000"/>
            <a:ext cx="54864" cy="530352"/>
          </a:xfrm>
          <a:prstGeom prst="rect">
            <a:avLst/>
          </a:prstGeom>
          <a:solidFill>
            <a:srgbClr val="2EAADC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960120" y="1143000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vs ML vs DL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977640" y="1143000"/>
            <a:ext cx="4251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เข้าใจความต่าง + วงกลมซ้อน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31520" y="1755648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Shape 8"/>
          <p:cNvSpPr/>
          <p:nvPr/>
        </p:nvSpPr>
        <p:spPr>
          <a:xfrm>
            <a:off x="731520" y="1755648"/>
            <a:ext cx="54864" cy="530352"/>
          </a:xfrm>
          <a:prstGeom prst="rect">
            <a:avLst/>
          </a:prstGeom>
          <a:solidFill>
            <a:srgbClr val="4DAB9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Text 9"/>
          <p:cNvSpPr/>
          <p:nvPr/>
        </p:nvSpPr>
        <p:spPr>
          <a:xfrm>
            <a:off x="960120" y="1755648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ML 3 ประเภท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77640" y="1755648"/>
            <a:ext cx="4251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Supervised / Unsupervised / Reinforcement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1520" y="2368296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Shape 12"/>
          <p:cNvSpPr/>
          <p:nvPr/>
        </p:nvSpPr>
        <p:spPr>
          <a:xfrm>
            <a:off x="731520" y="2368296"/>
            <a:ext cx="54864" cy="530352"/>
          </a:xfrm>
          <a:prstGeom prst="rect">
            <a:avLst/>
          </a:prstGeom>
          <a:solidFill>
            <a:srgbClr val="9B59B6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960120" y="2368296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Image Classification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77640" y="2368296"/>
            <a:ext cx="4251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ให้ AI ทายรูป ด้วย Hugging Face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31520" y="2980944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Shape 16"/>
          <p:cNvSpPr/>
          <p:nvPr/>
        </p:nvSpPr>
        <p:spPr>
          <a:xfrm>
            <a:off x="731520" y="2980944"/>
            <a:ext cx="54864" cy="530352"/>
          </a:xfrm>
          <a:prstGeom prst="rect">
            <a:avLst/>
          </a:prstGeom>
          <a:solidFill>
            <a:srgbClr val="F2994A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Text 17"/>
          <p:cNvSpPr/>
          <p:nvPr/>
        </p:nvSpPr>
        <p:spPr>
          <a:xfrm>
            <a:off x="960120" y="2980944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Sentiment Analysis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977640" y="2980944"/>
            <a:ext cx="4251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ให้ AI อ่านรีวิว บอก Positive / Negative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31520" y="3593592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Shape 20"/>
          <p:cNvSpPr/>
          <p:nvPr/>
        </p:nvSpPr>
        <p:spPr>
          <a:xfrm>
            <a:off x="731520" y="3593592"/>
            <a:ext cx="54864" cy="530352"/>
          </a:xfrm>
          <a:prstGeom prst="rect">
            <a:avLst/>
          </a:prstGeom>
          <a:solidFill>
            <a:srgbClr val="E255A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3" name="Text 21"/>
          <p:cNvSpPr/>
          <p:nvPr/>
        </p:nvSpPr>
        <p:spPr>
          <a:xfrm>
            <a:off x="960120" y="3593592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255A1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Text Generation (LLM)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977640" y="3593592"/>
            <a:ext cx="4251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ทำนายคำถัดไป เบื้องหลัง ChatGPT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731520" y="4206240"/>
            <a:ext cx="7680960" cy="530352"/>
          </a:xfrm>
          <a:prstGeom prst="rect">
            <a:avLst/>
          </a:prstGeom>
          <a:solidFill>
            <a:srgbClr val="F7F6F3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6" name="Shape 24"/>
          <p:cNvSpPr/>
          <p:nvPr/>
        </p:nvSpPr>
        <p:spPr>
          <a:xfrm>
            <a:off x="731520" y="4206240"/>
            <a:ext cx="54864" cy="530352"/>
          </a:xfrm>
          <a:prstGeom prst="rect">
            <a:avLst/>
          </a:prstGeom>
          <a:solidFill>
            <a:srgbClr val="EB5757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Text 25"/>
          <p:cNvSpPr/>
          <p:nvPr/>
        </p:nvSpPr>
        <p:spPr>
          <a:xfrm>
            <a:off x="960120" y="4206240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จริยธรรม AI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977640" y="4206240"/>
            <a:ext cx="4251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Bias, Hallucination — อย่าเชื่อ AI 100%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853</Words>
  <Application>Microsoft Macintosh PowerPoint</Application>
  <PresentationFormat>On-screen Show (16:9)</PresentationFormat>
  <Paragraphs>234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Courier New</vt:lpstr>
      <vt:lpstr>Prompt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&amp; Machine Learning</dc:title>
  <dc:subject>PptxGenJS Presentation</dc:subject>
  <dc:creator>PptxGenJS</dc:creator>
  <cp:lastModifiedBy>Nanpipat Klinpratoom</cp:lastModifiedBy>
  <cp:revision>2</cp:revision>
  <dcterms:created xsi:type="dcterms:W3CDTF">2026-03-29T10:12:05Z</dcterms:created>
  <dcterms:modified xsi:type="dcterms:W3CDTF">2026-04-07T14:18:06Z</dcterms:modified>
</cp:coreProperties>
</file>